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5" r:id="rId3"/>
    <p:sldId id="279" r:id="rId4"/>
    <p:sldId id="284" r:id="rId5"/>
    <p:sldId id="281" r:id="rId6"/>
    <p:sldId id="282" r:id="rId7"/>
    <p:sldId id="287" r:id="rId8"/>
    <p:sldId id="278" r:id="rId9"/>
    <p:sldId id="290" r:id="rId10"/>
    <p:sldId id="292" r:id="rId11"/>
    <p:sldId id="293" r:id="rId12"/>
    <p:sldId id="294" r:id="rId13"/>
    <p:sldId id="296" r:id="rId14"/>
    <p:sldId id="276" r:id="rId15"/>
    <p:sldId id="288" r:id="rId16"/>
    <p:sldId id="289" r:id="rId17"/>
    <p:sldId id="295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957" autoAdjust="0"/>
  </p:normalViewPr>
  <p:slideViewPr>
    <p:cSldViewPr>
      <p:cViewPr>
        <p:scale>
          <a:sx n="90" d="100"/>
          <a:sy n="90" d="100"/>
        </p:scale>
        <p:origin x="-207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304" y="39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18/10/2016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7" tIns="47444" rIns="94887" bIns="4744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887" tIns="47444" rIns="94887" bIns="4744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46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4E60A-5640-42EF-B611-215B6EBAB51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263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Contexte et enjeux en IRM</a:t>
            </a:r>
            <a:r>
              <a:rPr lang="fr-FR" dirty="0"/>
              <a:t>:</a:t>
            </a:r>
          </a:p>
          <a:p>
            <a:r>
              <a:rPr lang="fr-FR" dirty="0"/>
              <a:t>L’objectif de réduire le temps d'acquisition des examens d’imagerie par résonance magnétique est un projet central pour le futur aimant de 11.7 Tesla arrivant dans quelques mois à </a:t>
            </a:r>
            <a:r>
              <a:rPr lang="fr-FR" dirty="0" err="1"/>
              <a:t>NeuroSpin</a:t>
            </a:r>
            <a:r>
              <a:rPr lang="fr-FR" dirty="0"/>
              <a:t>. </a:t>
            </a:r>
            <a:r>
              <a:rPr lang="fr-FR" dirty="0" smtClean="0"/>
              <a:t>Il </a:t>
            </a:r>
            <a:r>
              <a:rPr lang="fr-FR" dirty="0"/>
              <a:t>vise non seulement à améliorer le confort du patient mais aussi à réduire l’échauffement des tissus à très haut champ, limiter les distorsions dans les images et enfin </a:t>
            </a:r>
            <a:r>
              <a:rPr lang="fr-FR" dirty="0" smtClean="0"/>
              <a:t>permettre </a:t>
            </a:r>
            <a:r>
              <a:rPr lang="fr-FR" dirty="0"/>
              <a:t>d’accroître la résolution spatiale </a:t>
            </a:r>
            <a:r>
              <a:rPr lang="fr-FR" dirty="0" smtClean="0"/>
              <a:t>des images  ou temporelles des séquences d’images.</a:t>
            </a:r>
          </a:p>
          <a:p>
            <a:endParaRPr lang="fr-FR" dirty="0"/>
          </a:p>
          <a:p>
            <a:r>
              <a:rPr lang="fr-FR" b="1" dirty="0"/>
              <a:t>Contexte </a:t>
            </a:r>
            <a:r>
              <a:rPr lang="fr-FR" b="1" dirty="0" smtClean="0"/>
              <a:t>et enjeux en </a:t>
            </a:r>
            <a:r>
              <a:rPr lang="fr-FR" b="1" dirty="0" err="1" smtClean="0"/>
              <a:t>Astro</a:t>
            </a:r>
            <a:r>
              <a:rPr lang="fr-FR" dirty="0" smtClean="0"/>
              <a:t>: </a:t>
            </a:r>
          </a:p>
          <a:p>
            <a:r>
              <a:rPr lang="fr-FR" dirty="0" smtClean="0"/>
              <a:t>L’objectif est</a:t>
            </a:r>
            <a:r>
              <a:rPr lang="fr-FR" baseline="0" dirty="0" smtClean="0"/>
              <a:t> d’exploiter de manière optimale l’information provenant des </a:t>
            </a:r>
            <a:r>
              <a:rPr lang="fr-FR" baseline="0" dirty="0" err="1" smtClean="0"/>
              <a:t>radio-télescopes</a:t>
            </a:r>
            <a:r>
              <a:rPr lang="fr-FR" baseline="0" dirty="0" smtClean="0"/>
              <a:t>, en particulier l’instrument Square </a:t>
            </a:r>
            <a:r>
              <a:rPr lang="fr-FR" baseline="0" dirty="0" err="1" smtClean="0"/>
              <a:t>Kilometer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Array</a:t>
            </a:r>
            <a:r>
              <a:rPr lang="fr-FR" baseline="0" dirty="0" smtClean="0"/>
              <a:t>, actuellement en construction, pour pouvoir étudier le signal relatif a l’époque de </a:t>
            </a:r>
            <a:r>
              <a:rPr lang="fr-FR" baseline="0" dirty="0" err="1" smtClean="0"/>
              <a:t>reionisation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 Le CS nous a déjà permis de gagner un facteur 2 en résolution sur les images reconstruites en comparaison avec les algorithmes existants. L’étape suivante est de pouvoir intégrer la longueur d’onde (données hyper-spectrales) en utilisant conjointement  avec le CS les méthodes de séparation de sources développées dans le cadre de Planck. Le volume gigantesque de données implique avoir d’avoir des algorithmes extrêmement performants.   </a:t>
            </a:r>
            <a:endParaRPr lang="fr-FR" dirty="0"/>
          </a:p>
          <a:p>
            <a:endParaRPr lang="fr-FR" dirty="0"/>
          </a:p>
          <a:p>
            <a:r>
              <a:rPr lang="fr-FR" dirty="0"/>
              <a:t>L’échantillonnage compressif est une théorie applicable en IRM </a:t>
            </a:r>
            <a:r>
              <a:rPr lang="fr-FR" dirty="0" smtClean="0"/>
              <a:t>comme en </a:t>
            </a:r>
            <a:r>
              <a:rPr lang="fr-FR" dirty="0" err="1"/>
              <a:t>Radio-Astronomie</a:t>
            </a:r>
            <a:r>
              <a:rPr lang="fr-FR" dirty="0"/>
              <a:t> qui consiste à réduire le nombre de mesures collectées dans l’espace d’acquisition (ici l’espace de Fourier) en tirant partie de  la compressibilité des images à reconstruire dans un espace de représentation </a:t>
            </a:r>
            <a:r>
              <a:rPr lang="fr-FR" dirty="0" smtClean="0"/>
              <a:t>adapté (ondelettes</a:t>
            </a:r>
            <a:r>
              <a:rPr lang="fr-FR" dirty="0"/>
              <a:t>, trames).  Pour ce faire, il faut sous-échantillonner aléatoirement les données et opérer une reconstruction non-linéaire des images </a:t>
            </a:r>
            <a:r>
              <a:rPr lang="fr-FR" dirty="0" err="1"/>
              <a:t>2D</a:t>
            </a:r>
            <a:r>
              <a:rPr lang="fr-FR" dirty="0"/>
              <a:t> ou 3D qui promeut la parcimonie de l’image dans </a:t>
            </a:r>
            <a:r>
              <a:rPr lang="fr-FR" dirty="0" smtClean="0"/>
              <a:t>cet </a:t>
            </a:r>
            <a:r>
              <a:rPr lang="fr-FR" dirty="0"/>
              <a:t>espace </a:t>
            </a:r>
            <a:r>
              <a:rPr lang="fr-FR" dirty="0" smtClean="0"/>
              <a:t>adapté. </a:t>
            </a:r>
            <a:endParaRPr lang="en-US" dirty="0"/>
          </a:p>
          <a:p>
            <a:endParaRPr lang="fr-FR" dirty="0"/>
          </a:p>
          <a:p>
            <a:r>
              <a:rPr lang="fr-FR" dirty="0" smtClean="0"/>
              <a:t>Partant de là, nous avons </a:t>
            </a:r>
            <a:r>
              <a:rPr lang="fr-FR" dirty="0"/>
              <a:t>répondu à deux questions fondamentales : selon quelle distribution de probabilité tirer les échantillons dans </a:t>
            </a:r>
            <a:r>
              <a:rPr lang="fr-FR" dirty="0" smtClean="0"/>
              <a:t>l’espace de Fourier pour maximiser la qualité image à la reconstruction ?  Et </a:t>
            </a:r>
            <a:r>
              <a:rPr lang="fr-FR" dirty="0"/>
              <a:t>comment construire une trajectoire régulière </a:t>
            </a:r>
            <a:r>
              <a:rPr lang="fr-FR" dirty="0" smtClean="0"/>
              <a:t>et admissible au regard des contraintes matérielles qui pèsent sur le </a:t>
            </a:r>
            <a:r>
              <a:rPr lang="fr-FR" dirty="0"/>
              <a:t>scanner </a:t>
            </a:r>
            <a:r>
              <a:rPr lang="fr-FR" dirty="0" smtClean="0"/>
              <a:t>IRM, passant par ces échantillons.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93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Objectifs conjoints/partagés entre l’IRM et la cosmologie</a:t>
            </a:r>
            <a:r>
              <a:rPr lang="fr-FR" sz="1600" dirty="0" smtClean="0"/>
              <a:t> (ou </a:t>
            </a:r>
            <a:r>
              <a:rPr lang="fr-FR" sz="1600" noProof="0" dirty="0" err="1" smtClean="0"/>
              <a:t>radio-astronomie</a:t>
            </a:r>
            <a:r>
              <a:rPr lang="fr-FR" sz="1600" dirty="0" smtClean="0"/>
              <a:t>)</a:t>
            </a:r>
          </a:p>
          <a:p>
            <a:endParaRPr lang="fr-FR" sz="1600" dirty="0"/>
          </a:p>
          <a:p>
            <a:r>
              <a:rPr lang="fr-FR" sz="1600" dirty="0" smtClean="0"/>
              <a:t>L’équipe de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a principalement travaillé sur le problème d’acquisition en CS tandis que l’équipe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s’est plutôt focalisée sur le problème de reconstruction. Nous souhaitons donc croiser les expertises et les compétences afin :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d’</a:t>
            </a:r>
            <a:r>
              <a:rPr lang="fr-FR" sz="1600" b="1" dirty="0" smtClean="0"/>
              <a:t>améliorer la qualité des images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 à reconstruire en IRM ; Pour ce faire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s’appuiera sur l’expertise en traitement du  signal et des images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et plus particulièrement sur leur savoir faire dans la conception et le choix de représentations parcimonieuses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</a:t>
            </a:r>
            <a:r>
              <a:rPr lang="fr-FR" sz="1600" dirty="0" err="1" smtClean="0"/>
              <a:t>curvelets</a:t>
            </a:r>
            <a:r>
              <a:rPr lang="fr-FR" sz="1600" dirty="0" smtClean="0"/>
              <a:t> </a:t>
            </a:r>
            <a:r>
              <a:rPr lang="fr-FR" sz="1600" dirty="0" err="1" smtClean="0"/>
              <a:t>2D</a:t>
            </a:r>
            <a:r>
              <a:rPr lang="fr-FR" sz="1600" dirty="0" smtClean="0"/>
              <a:t> ou 3D) dans lesquelles on peut injecter des informations géométriques sur les images à reconstruire (</a:t>
            </a:r>
            <a:r>
              <a:rPr lang="fr-FR" sz="1600" dirty="0" err="1" smtClean="0"/>
              <a:t>e.g</a:t>
            </a:r>
            <a:r>
              <a:rPr lang="fr-FR" sz="1600" dirty="0" smtClean="0"/>
              <a:t>., orientation des contours).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Il n’est pas évident que les transformations optimales en astronomie le soient aussi en IRM.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Pour améliorer le rapport signal sur bruit, on utilise de plus en plus des senseurs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(on parle d’antenne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en IRM), mais ceci complique significativement </a:t>
            </a:r>
            <a:r>
              <a:rPr lang="fr-FR" sz="1600" b="1" dirty="0" smtClean="0"/>
              <a:t>le problème de reconstruction et la taille des données à gérer </a:t>
            </a:r>
            <a:r>
              <a:rPr lang="fr-FR" sz="1600" dirty="0" smtClean="0"/>
              <a:t>(plusieurs dizaines de Go par acquisition). L’expertise de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 en CS pour l’imagerie </a:t>
            </a:r>
            <a:r>
              <a:rPr lang="fr-FR" sz="1600" dirty="0" err="1" smtClean="0"/>
              <a:t>multi-canaux</a:t>
            </a:r>
            <a:r>
              <a:rPr lang="fr-FR" sz="1600" dirty="0" smtClean="0"/>
              <a:t> sera là encore mise à profit pour choisir les meilleurs algorithmes de reconstruction, en particulier on regardera l’algorithme </a:t>
            </a:r>
            <a:r>
              <a:rPr lang="fr-FR" sz="1600" dirty="0" err="1" smtClean="0"/>
              <a:t>Iterative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Reweighted</a:t>
            </a:r>
            <a:r>
              <a:rPr lang="fr-FR" sz="1600" baseline="0" dirty="0" smtClean="0"/>
              <a:t> Least Squares qui dans une extension récente permet de gérer une régularisation en norme </a:t>
            </a:r>
            <a:r>
              <a:rPr lang="fr-FR" sz="1600" baseline="0" dirty="0" err="1" smtClean="0"/>
              <a:t>L0</a:t>
            </a:r>
            <a:r>
              <a:rPr lang="fr-FR" sz="1600" baseline="0" dirty="0" smtClean="0"/>
              <a:t> au lieu de </a:t>
            </a:r>
            <a:r>
              <a:rPr lang="fr-FR" sz="1600" baseline="0" dirty="0" err="1" smtClean="0"/>
              <a:t>L1</a:t>
            </a:r>
            <a:r>
              <a:rPr lang="fr-FR" sz="1600" baseline="0" dirty="0" smtClean="0"/>
              <a:t> et des données de grande taille</a:t>
            </a:r>
            <a:r>
              <a:rPr lang="fr-FR" sz="16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600" dirty="0" smtClean="0"/>
              <a:t>Etudier si les trajectoires régulières proposées par </a:t>
            </a:r>
            <a:r>
              <a:rPr lang="fr-FR" sz="1600" dirty="0" err="1" smtClean="0"/>
              <a:t>NeuroSpin</a:t>
            </a:r>
            <a:r>
              <a:rPr lang="fr-FR" sz="1600" dirty="0" smtClean="0"/>
              <a:t> pour l’échantillonnage compressif optimal en IRM peuvent s’étendre au schéma d’acquisition en </a:t>
            </a:r>
            <a:r>
              <a:rPr lang="fr-FR" sz="1600" dirty="0" err="1" smtClean="0"/>
              <a:t>radio-astronomie</a:t>
            </a:r>
            <a:r>
              <a:rPr lang="fr-FR" sz="1600" dirty="0" smtClean="0"/>
              <a:t> et donc être profitables à </a:t>
            </a:r>
            <a:r>
              <a:rPr lang="fr-FR" sz="1600" dirty="0" err="1" smtClean="0"/>
              <a:t>CosmoStat</a:t>
            </a:r>
            <a:r>
              <a:rPr lang="fr-FR" sz="1600" dirty="0" smtClean="0"/>
              <a:t>. </a:t>
            </a:r>
            <a:r>
              <a:rPr lang="fr-FR" sz="1600" b="1" dirty="0" smtClean="0"/>
              <a:t>Verrou </a:t>
            </a:r>
            <a:r>
              <a:rPr lang="fr-FR" sz="1600" dirty="0" smtClean="0"/>
              <a:t>: les contraintes d’acquisition</a:t>
            </a:r>
            <a:r>
              <a:rPr lang="fr-FR" sz="1600" baseline="0" dirty="0" smtClean="0"/>
              <a:t> à modéliser en </a:t>
            </a:r>
            <a:r>
              <a:rPr lang="fr-FR" sz="1600" baseline="0" dirty="0" err="1" smtClean="0"/>
              <a:t>radio-astronomie</a:t>
            </a:r>
            <a:r>
              <a:rPr lang="fr-FR" sz="1600" baseline="0" dirty="0" smtClean="0"/>
              <a:t> ne sont pas les mêmes qu’en IRM.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sz="1600" b="1" dirty="0" smtClean="0"/>
              <a:t>Développer ensemble des algorithmes de reconstruction rapides</a:t>
            </a:r>
            <a:r>
              <a:rPr lang="fr-FR" sz="1600" dirty="0" smtClean="0"/>
              <a:t> qui permettent de viser une implémentation en ligne (solution </a:t>
            </a:r>
            <a:r>
              <a:rPr lang="fr-FR" sz="1600" dirty="0" err="1" smtClean="0"/>
              <a:t>Gadgetron</a:t>
            </a:r>
            <a:r>
              <a:rPr lang="fr-FR" sz="1600" dirty="0" smtClean="0"/>
              <a:t> en IRM) afin de ne pas perdre à la reconstruction, le gain de temps obtenu par une acquisition compressée !   </a:t>
            </a:r>
            <a:r>
              <a:rPr lang="fr-FR" sz="1600" b="1" dirty="0" smtClean="0"/>
              <a:t>Verrou</a:t>
            </a:r>
            <a:r>
              <a:rPr lang="fr-FR" sz="1600" dirty="0" smtClean="0"/>
              <a:t> : être proche du temps réel donc utiliser des solutions </a:t>
            </a:r>
            <a:r>
              <a:rPr lang="fr-FR" sz="1600" noProof="0" dirty="0" err="1" smtClean="0"/>
              <a:t>parallélisables</a:t>
            </a:r>
            <a:r>
              <a:rPr lang="fr-FR" sz="1600" dirty="0"/>
              <a:t>.</a:t>
            </a:r>
            <a:endParaRPr lang="fr-FR" sz="1600" dirty="0" smtClean="0"/>
          </a:p>
          <a:p>
            <a:pPr marL="228600" indent="-228600">
              <a:buAutoNum type="arabicPeriod"/>
            </a:pPr>
            <a:r>
              <a:rPr lang="fr-FR" b="1" noProof="0" dirty="0" smtClean="0"/>
              <a:t>Étendre</a:t>
            </a:r>
            <a:r>
              <a:rPr lang="fr-FR" baseline="0" noProof="0" dirty="0" smtClean="0"/>
              <a:t> les techniques développées pour </a:t>
            </a:r>
            <a:r>
              <a:rPr lang="fr-FR" b="1" baseline="0" noProof="0" dirty="0" smtClean="0"/>
              <a:t>reconstruire des cubes </a:t>
            </a:r>
            <a:r>
              <a:rPr lang="fr-FR" b="1" baseline="0" noProof="0" dirty="0" err="1" smtClean="0"/>
              <a:t>hyperspectrales</a:t>
            </a:r>
            <a:r>
              <a:rPr lang="fr-FR" b="1" baseline="0" noProof="0" dirty="0" smtClean="0"/>
              <a:t> en </a:t>
            </a:r>
            <a:r>
              <a:rPr lang="fr-FR" b="1" baseline="0" noProof="0" dirty="0" err="1" smtClean="0"/>
              <a:t>radio-astronomie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3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2484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66700" indent="-266700"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8"/>
          <p:cNvSpPr>
            <a:spLocks noGrp="1"/>
          </p:cNvSpPr>
          <p:nvPr userDrawn="1"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630932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/>
              <a:t>CEA’s Scientific council	November 30</a:t>
            </a:r>
            <a:r>
              <a:rPr lang="fr-FR" baseline="30000" smtClean="0"/>
              <a:t>th</a:t>
            </a:r>
            <a:r>
              <a:rPr lang="fr-FR" smtClean="0"/>
              <a:t> &amp; December 1</a:t>
            </a:r>
            <a:r>
              <a:rPr lang="fr-FR" baseline="30000" smtClean="0"/>
              <a:t>st</a:t>
            </a:r>
            <a:r>
              <a:rPr lang="fr-FR" smtClean="0"/>
              <a:t>,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124744"/>
            <a:ext cx="8316480" cy="51125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630932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/>
              <a:t>CEA’s Scientific council	November 30</a:t>
            </a:r>
            <a:r>
              <a:rPr lang="fr-FR" baseline="30000" smtClean="0"/>
              <a:t>th</a:t>
            </a:r>
            <a:r>
              <a:rPr lang="fr-FR" smtClean="0"/>
              <a:t> &amp; December 1</a:t>
            </a:r>
            <a:r>
              <a:rPr lang="fr-FR" baseline="30000" smtClean="0"/>
              <a:t>st</a:t>
            </a:r>
            <a:r>
              <a:rPr lang="fr-FR" smtClean="0"/>
              <a:t>, 2015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ts val="2000"/>
        </a:lnSpc>
        <a:spcBef>
          <a:spcPts val="0"/>
        </a:spcBef>
        <a:buSzPct val="90000"/>
        <a:buFont typeface="Courier New" pitchFamily="49" charset="0"/>
        <a:buChar char="o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355600" indent="-180975" algn="l" defTabSz="914400" rtl="0" eaLnBrk="1" latinLnBrk="0" hangingPunct="1">
        <a:lnSpc>
          <a:spcPts val="2000"/>
        </a:lnSpc>
        <a:spcBef>
          <a:spcPts val="0"/>
        </a:spcBef>
        <a:buClr>
          <a:srgbClr val="FF0000"/>
        </a:buClr>
        <a:buSzPct val="90000"/>
        <a:buFont typeface="Wingdings" pitchFamily="2" charset="2"/>
        <a:buChar char="§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538163" indent="-149225" algn="l" defTabSz="914400" rtl="0" eaLnBrk="1" latinLnBrk="0" hangingPunct="1">
        <a:lnSpc>
          <a:spcPts val="2000"/>
        </a:lnSpc>
        <a:spcBef>
          <a:spcPts val="0"/>
        </a:spcBef>
        <a:buClr>
          <a:srgbClr val="00B050"/>
        </a:buClr>
        <a:buSzPct val="96000"/>
        <a:buFont typeface="Wingdings" pitchFamily="2" charset="2"/>
        <a:buChar char="§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798513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Philippe.ciuciu@cea.fr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eg"/><Relationship Id="rId9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5" Type="http://schemas.openxmlformats.org/officeDocument/2006/relationships/image" Target="../media/image5.tiff"/><Relationship Id="rId10" Type="http://schemas.openxmlformats.org/officeDocument/2006/relationships/image" Target="../media/image45.jpg"/><Relationship Id="rId4" Type="http://schemas.openxmlformats.org/officeDocument/2006/relationships/image" Target="../media/image37.jpeg"/><Relationship Id="rId9" Type="http://schemas.openxmlformats.org/officeDocument/2006/relationships/image" Target="../media/image44.jpeg"/><Relationship Id="rId1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9999" y="559144"/>
            <a:ext cx="4783925" cy="2653832"/>
          </a:xfrm>
        </p:spPr>
        <p:txBody>
          <a:bodyPr/>
          <a:lstStyle/>
          <a:p>
            <a:pPr algn="ctr"/>
            <a:r>
              <a:rPr lang="fr-FR" b="1" cap="none" dirty="0" err="1" smtClean="0"/>
              <a:t>COSMIC</a:t>
            </a:r>
            <a:r>
              <a:rPr lang="fr-FR" cap="none" dirty="0" smtClean="0"/>
              <a:t>:</a:t>
            </a:r>
            <a:br>
              <a:rPr lang="fr-FR" cap="none" dirty="0" smtClean="0"/>
            </a:br>
            <a:r>
              <a:rPr lang="fr-FR" cap="none" dirty="0" smtClean="0"/>
              <a:t>Compressed </a:t>
            </a:r>
            <a:r>
              <a:rPr lang="fr-FR" cap="none" dirty="0" err="1" smtClean="0"/>
              <a:t>Sensing</a:t>
            </a:r>
            <a:r>
              <a:rPr lang="fr-FR" cap="none" dirty="0"/>
              <a:t/>
            </a:r>
            <a:br>
              <a:rPr lang="fr-FR" cap="none" dirty="0"/>
            </a:br>
            <a:r>
              <a:rPr lang="fr-FR" cap="none" dirty="0" smtClean="0"/>
              <a:t>for </a:t>
            </a:r>
            <a:r>
              <a:rPr lang="fr-FR" cap="none" dirty="0" err="1" smtClean="0"/>
              <a:t>Magnetic</a:t>
            </a:r>
            <a:r>
              <a:rPr lang="fr-FR" cap="none" dirty="0" smtClean="0"/>
              <a:t> </a:t>
            </a:r>
            <a:r>
              <a:rPr lang="fr-FR" cap="none" dirty="0" err="1" smtClean="0"/>
              <a:t>Resonance</a:t>
            </a:r>
            <a:r>
              <a:rPr lang="fr-FR" cap="none" dirty="0" smtClean="0"/>
              <a:t> Imaging &amp; </a:t>
            </a:r>
            <a:r>
              <a:rPr lang="fr-FR" cap="none" dirty="0" err="1" smtClean="0"/>
              <a:t>Cosmology</a:t>
            </a:r>
            <a:endParaRPr lang="fr-FR" sz="1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2368" y="4653136"/>
            <a:ext cx="5796136" cy="720080"/>
          </a:xfrm>
        </p:spPr>
        <p:txBody>
          <a:bodyPr/>
          <a:lstStyle/>
          <a:p>
            <a:pPr algn="ctr"/>
            <a:r>
              <a:rPr lang="fr-FR" sz="2000" cap="none" dirty="0" smtClean="0"/>
              <a:t>Philippe </a:t>
            </a:r>
            <a:r>
              <a:rPr lang="fr-FR" sz="2000" cap="none" dirty="0" err="1" smtClean="0"/>
              <a:t>Ciuciu</a:t>
            </a:r>
            <a:r>
              <a:rPr lang="fr-FR" sz="2000" cap="none" dirty="0" smtClean="0"/>
              <a:t> (</a:t>
            </a:r>
            <a:r>
              <a:rPr lang="fr-FR" sz="2000" cap="none" dirty="0" err="1" smtClean="0"/>
              <a:t>I2BM</a:t>
            </a:r>
            <a:r>
              <a:rPr lang="fr-FR" sz="2000" cap="none" dirty="0" smtClean="0"/>
              <a:t>) &amp; Jean-Luc Starck (</a:t>
            </a:r>
            <a:r>
              <a:rPr lang="fr-FR" sz="2000" cap="none" dirty="0" err="1" smtClean="0"/>
              <a:t>IRFU</a:t>
            </a:r>
            <a:r>
              <a:rPr lang="fr-FR" sz="2000" cap="none" dirty="0" smtClean="0"/>
              <a:t>)</a:t>
            </a:r>
          </a:p>
          <a:p>
            <a:pPr algn="ctr"/>
            <a:endParaRPr lang="fr-FR" sz="2000" cap="none" dirty="0" smtClean="0">
              <a:hlinkClick r:id="rId3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60000" y="5085184"/>
            <a:ext cx="4788464" cy="1224136"/>
          </a:xfrm>
        </p:spPr>
        <p:txBody>
          <a:bodyPr/>
          <a:lstStyle/>
          <a:p>
            <a:pPr algn="ctr"/>
            <a:r>
              <a:rPr lang="fr-FR" sz="2000" dirty="0" err="1" smtClean="0"/>
              <a:t>October</a:t>
            </a:r>
            <a:r>
              <a:rPr lang="fr-FR" sz="2000" dirty="0" smtClean="0"/>
              <a:t> </a:t>
            </a:r>
            <a:r>
              <a:rPr lang="fr-FR" sz="2000" dirty="0" err="1" smtClean="0"/>
              <a:t>19</a:t>
            </a:r>
            <a:r>
              <a:rPr lang="fr-FR" sz="2000" baseline="30000" dirty="0" err="1" smtClean="0"/>
              <a:t>th</a:t>
            </a:r>
            <a:r>
              <a:rPr lang="fr-FR" sz="2000" dirty="0" smtClean="0"/>
              <a:t>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8" name="Picture 2" descr="C:\Users\CL247238\Desktop\neurospi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68" y="11461457"/>
            <a:ext cx="294973" cy="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717032"/>
            <a:ext cx="267084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UNIRS | 03-02-2016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51" y="2676896"/>
            <a:ext cx="2620137" cy="14721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16" y="2676896"/>
            <a:ext cx="2517836" cy="14721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0" y="4437112"/>
            <a:ext cx="2486372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: ISSUES &amp; LOCKS UP (2/4)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6196" y="1262370"/>
            <a:ext cx="527259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accent1"/>
                </a:solidFill>
              </a:rPr>
              <a:t>MRI</a:t>
            </a:r>
            <a:r>
              <a:rPr lang="fr-FR" sz="2200" dirty="0" smtClean="0">
                <a:solidFill>
                  <a:schemeClr val="accent1"/>
                </a:solidFill>
              </a:rPr>
              <a:t>:</a:t>
            </a:r>
            <a:r>
              <a:rPr lang="fr-FR" sz="2200" dirty="0" smtClean="0"/>
              <a:t> </a:t>
            </a:r>
            <a:r>
              <a:rPr lang="fr-FR" sz="2200" dirty="0" err="1" smtClean="0"/>
              <a:t>Optimize</a:t>
            </a:r>
            <a:r>
              <a:rPr lang="fr-FR" sz="2200" dirty="0" smtClean="0"/>
              <a:t> </a:t>
            </a:r>
            <a:r>
              <a:rPr lang="fr-FR" sz="2200" b="1" dirty="0" smtClean="0"/>
              <a:t>image reconstruction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1"/>
            <a:endParaRPr lang="fr-F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lvl="1"/>
            <a:endParaRPr lang="fr-FR" sz="2200" dirty="0" smtClean="0"/>
          </a:p>
          <a:p>
            <a:endParaRPr lang="fr-FR" sz="2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28744" y="1628800"/>
            <a:ext cx="191546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810532" cy="1991003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4574810" y="1988840"/>
            <a:ext cx="3998542" cy="873388"/>
            <a:chOff x="4574810" y="1988840"/>
            <a:chExt cx="3998542" cy="87338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452" y="2300175"/>
              <a:ext cx="3762900" cy="56205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4574810" y="1988840"/>
              <a:ext cx="3982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err="1" smtClean="0">
                  <a:solidFill>
                    <a:schemeClr val="accent4"/>
                  </a:solidFill>
                </a:rPr>
                <a:t>Synthesis</a:t>
              </a:r>
              <a:r>
                <a:rPr lang="fr-FR" dirty="0" smtClean="0">
                  <a:solidFill>
                    <a:schemeClr val="accent4"/>
                  </a:solidFill>
                </a:rPr>
                <a:t> formulation (</a:t>
              </a:r>
              <a:r>
                <a:rPr lang="fr-FR" dirty="0" err="1" smtClean="0">
                  <a:solidFill>
                    <a:schemeClr val="accent4"/>
                  </a:solidFill>
                </a:rPr>
                <a:t>eg</a:t>
              </a:r>
              <a:r>
                <a:rPr lang="fr-FR" dirty="0" smtClean="0">
                  <a:solidFill>
                    <a:schemeClr val="accent4"/>
                  </a:solidFill>
                </a:rPr>
                <a:t>, </a:t>
              </a:r>
              <a:r>
                <a:rPr lang="fr-FR" dirty="0" err="1" smtClean="0">
                  <a:solidFill>
                    <a:schemeClr val="accent4"/>
                  </a:solidFill>
                </a:rPr>
                <a:t>FISTA</a:t>
              </a:r>
              <a:r>
                <a:rPr lang="fr-FR" dirty="0" smtClean="0">
                  <a:solidFill>
                    <a:schemeClr val="accent4"/>
                  </a:solidFill>
                </a:rPr>
                <a:t>):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65104" y="2996952"/>
            <a:ext cx="4327376" cy="878430"/>
            <a:chOff x="4565104" y="2996952"/>
            <a:chExt cx="4327376" cy="878430"/>
          </a:xfrm>
        </p:grpSpPr>
        <p:sp>
          <p:nvSpPr>
            <p:cNvPr id="20" name="ZoneTexte 19"/>
            <p:cNvSpPr txBox="1"/>
            <p:nvPr/>
          </p:nvSpPr>
          <p:spPr>
            <a:xfrm>
              <a:off x="4565104" y="2996952"/>
              <a:ext cx="3897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err="1" smtClean="0">
                  <a:solidFill>
                    <a:schemeClr val="accent4"/>
                  </a:solidFill>
                </a:rPr>
                <a:t>Analysis</a:t>
              </a:r>
              <a:r>
                <a:rPr lang="fr-FR" dirty="0" smtClean="0">
                  <a:solidFill>
                    <a:schemeClr val="accent4"/>
                  </a:solidFill>
                </a:rPr>
                <a:t> formulation (</a:t>
              </a:r>
              <a:r>
                <a:rPr lang="fr-FR" dirty="0" err="1" smtClean="0">
                  <a:solidFill>
                    <a:schemeClr val="accent4"/>
                  </a:solidFill>
                </a:rPr>
                <a:t>eg</a:t>
              </a:r>
              <a:r>
                <a:rPr lang="fr-FR" dirty="0" smtClean="0">
                  <a:solidFill>
                    <a:schemeClr val="accent4"/>
                  </a:solidFill>
                </a:rPr>
                <a:t>, </a:t>
              </a:r>
              <a:r>
                <a:rPr lang="fr-FR" dirty="0" err="1" smtClean="0">
                  <a:solidFill>
                    <a:schemeClr val="accent4"/>
                  </a:solidFill>
                </a:rPr>
                <a:t>ADMM</a:t>
              </a:r>
              <a:r>
                <a:rPr lang="fr-FR" dirty="0" smtClean="0">
                  <a:solidFill>
                    <a:schemeClr val="accent4"/>
                  </a:solidFill>
                </a:rPr>
                <a:t>):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842" y="3294276"/>
              <a:ext cx="4029638" cy="581106"/>
            </a:xfrm>
            <a:prstGeom prst="rect">
              <a:avLst/>
            </a:prstGeom>
          </p:spPr>
        </p:pic>
      </p:grpSp>
      <p:sp>
        <p:nvSpPr>
          <p:cNvPr id="22" name="ZoneTexte 21"/>
          <p:cNvSpPr txBox="1"/>
          <p:nvPr/>
        </p:nvSpPr>
        <p:spPr>
          <a:xfrm>
            <a:off x="306442" y="399577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Observation model: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94" y="4022156"/>
            <a:ext cx="1609950" cy="34294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251520" y="4571836"/>
            <a:ext cx="89226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Equivalence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synthesis</a:t>
            </a:r>
            <a:r>
              <a:rPr lang="fr-FR" sz="2000" dirty="0" smtClean="0"/>
              <a:t> &amp;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 formulations for </a:t>
            </a:r>
            <a:r>
              <a:rPr lang="fr-FR" sz="2000" b="1" dirty="0" err="1" smtClean="0"/>
              <a:t>wavelet</a:t>
            </a:r>
            <a:r>
              <a:rPr lang="fr-FR" sz="2000" b="1" dirty="0" smtClean="0"/>
              <a:t> 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2"/>
                </a:solidFill>
              </a:rPr>
              <a:t>Faster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algorithms</a:t>
            </a:r>
            <a:r>
              <a:rPr lang="fr-FR" sz="2000" dirty="0" smtClean="0">
                <a:solidFill>
                  <a:schemeClr val="tx2"/>
                </a:solidFill>
              </a:rPr>
              <a:t> for the </a:t>
            </a:r>
            <a:r>
              <a:rPr lang="fr-FR" sz="2000" dirty="0" err="1" smtClean="0">
                <a:solidFill>
                  <a:schemeClr val="tx2"/>
                </a:solidFill>
              </a:rPr>
              <a:t>analysis</a:t>
            </a:r>
            <a:r>
              <a:rPr lang="fr-FR" sz="2000" dirty="0" smtClean="0">
                <a:solidFill>
                  <a:schemeClr val="tx2"/>
                </a:solidFill>
              </a:rPr>
              <a:t> formulation </a:t>
            </a:r>
            <a:r>
              <a:rPr lang="fr-FR" sz="2000" dirty="0" err="1" smtClean="0">
                <a:solidFill>
                  <a:schemeClr val="tx2"/>
                </a:solidFill>
              </a:rPr>
              <a:t>with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redundant</a:t>
            </a:r>
            <a:r>
              <a:rPr lang="fr-FR" sz="2000" dirty="0" smtClean="0">
                <a:solidFill>
                  <a:schemeClr val="tx2"/>
                </a:solidFill>
              </a:rPr>
              <a:t>  </a:t>
            </a:r>
            <a:r>
              <a:rPr lang="fr-FR" sz="2000" dirty="0" err="1" smtClean="0">
                <a:solidFill>
                  <a:schemeClr val="tx2"/>
                </a:solidFill>
              </a:rPr>
              <a:t>transforms</a:t>
            </a:r>
            <a:endParaRPr lang="fr-FR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Extensions to 3D </a:t>
            </a:r>
            <a:r>
              <a:rPr lang="fr-FR" sz="2000" dirty="0" err="1" smtClean="0"/>
              <a:t>imaging</a:t>
            </a:r>
            <a:r>
              <a:rPr lang="fr-FR" sz="2000" dirty="0" smtClean="0"/>
              <a:t> &amp; multi-</a:t>
            </a:r>
            <a:r>
              <a:rPr lang="fr-FR" sz="2000" dirty="0" err="1" smtClean="0"/>
              <a:t>channel</a:t>
            </a:r>
            <a:r>
              <a:rPr lang="fr-FR" sz="2000" dirty="0" smtClean="0"/>
              <a:t> data</a:t>
            </a:r>
            <a:endParaRPr lang="en-US" sz="20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830918" y="6453336"/>
            <a:ext cx="3634328" cy="369332"/>
            <a:chOff x="2830918" y="6453336"/>
            <a:chExt cx="3634328" cy="369332"/>
          </a:xfrm>
        </p:grpSpPr>
        <p:sp>
          <p:nvSpPr>
            <p:cNvPr id="30" name="ZoneTexte 29"/>
            <p:cNvSpPr txBox="1"/>
            <p:nvPr/>
          </p:nvSpPr>
          <p:spPr>
            <a:xfrm>
              <a:off x="2830918" y="6453336"/>
              <a:ext cx="363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2"/>
                  </a:solidFill>
                </a:rPr>
                <a:t>CosmoStat</a:t>
              </a:r>
              <a:r>
                <a:rPr lang="fr-FR" dirty="0" smtClean="0">
                  <a:solidFill>
                    <a:schemeClr val="accent2"/>
                  </a:solidFill>
                </a:rPr>
                <a:t> </a:t>
              </a:r>
              <a:r>
                <a:rPr lang="fr-FR" dirty="0" smtClean="0"/>
                <a:t>                  </a:t>
              </a:r>
              <a:r>
                <a:rPr lang="fr-FR" dirty="0" smtClean="0">
                  <a:solidFill>
                    <a:schemeClr val="accent1"/>
                  </a:solidFill>
                </a:rPr>
                <a:t>NeuroSpin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1" name="Flèche droite 30"/>
            <p:cNvSpPr/>
            <p:nvPr/>
          </p:nvSpPr>
          <p:spPr>
            <a:xfrm>
              <a:off x="4283968" y="6493986"/>
              <a:ext cx="860442" cy="31939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8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: ISSUES &amp; LOCKS UP (3/4)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6196" y="1262370"/>
            <a:ext cx="721704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accent2"/>
                </a:solidFill>
              </a:rPr>
              <a:t>Radio-</a:t>
            </a:r>
            <a:r>
              <a:rPr lang="fr-FR" sz="2200" dirty="0" err="1" smtClean="0">
                <a:solidFill>
                  <a:schemeClr val="accent2"/>
                </a:solidFill>
              </a:rPr>
              <a:t>interferometry</a:t>
            </a:r>
            <a:r>
              <a:rPr lang="fr-FR" sz="2200" dirty="0" smtClean="0">
                <a:solidFill>
                  <a:schemeClr val="accent2"/>
                </a:solidFill>
              </a:rPr>
              <a:t>:</a:t>
            </a:r>
            <a:r>
              <a:rPr lang="fr-FR" sz="2200" dirty="0" smtClean="0"/>
              <a:t> </a:t>
            </a:r>
            <a:r>
              <a:rPr lang="fr-FR" sz="2200" dirty="0" err="1" smtClean="0"/>
              <a:t>Optimize</a:t>
            </a:r>
            <a:r>
              <a:rPr lang="fr-FR" sz="2200" dirty="0" smtClean="0"/>
              <a:t> </a:t>
            </a:r>
            <a:r>
              <a:rPr lang="fr-FR" sz="2200" b="1" dirty="0" err="1" smtClean="0"/>
              <a:t>measurement</a:t>
            </a:r>
            <a:r>
              <a:rPr lang="fr-FR" sz="2200" b="1" dirty="0" smtClean="0"/>
              <a:t> matrix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lvl="1"/>
            <a:endParaRPr lang="fr-F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lvl="1"/>
            <a:endParaRPr lang="fr-FR" sz="2200" dirty="0" smtClean="0"/>
          </a:p>
          <a:p>
            <a:endParaRPr lang="fr-FR" sz="2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28744" y="1628800"/>
            <a:ext cx="191546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7" y="1628800"/>
            <a:ext cx="8590845" cy="4981318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5417944" y="6372036"/>
            <a:ext cx="3762568" cy="369332"/>
            <a:chOff x="5417944" y="6372036"/>
            <a:chExt cx="3762568" cy="369332"/>
          </a:xfrm>
        </p:grpSpPr>
        <p:sp>
          <p:nvSpPr>
            <p:cNvPr id="17" name="ZoneTexte 16"/>
            <p:cNvSpPr txBox="1"/>
            <p:nvPr/>
          </p:nvSpPr>
          <p:spPr>
            <a:xfrm>
              <a:off x="5417944" y="6372036"/>
              <a:ext cx="376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</a:rPr>
                <a:t>NeuroSpin                   </a:t>
              </a:r>
              <a:r>
                <a:rPr lang="fr-FR" dirty="0" err="1" smtClean="0">
                  <a:solidFill>
                    <a:schemeClr val="accent2"/>
                  </a:solidFill>
                </a:rPr>
                <a:t>CosmoStat</a:t>
              </a:r>
              <a:r>
                <a:rPr lang="fr-FR" dirty="0" smtClean="0">
                  <a:solidFill>
                    <a:schemeClr val="accent1"/>
                  </a:solidFill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6870994" y="6412686"/>
              <a:ext cx="860442" cy="31939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1"/>
          <a:stretch/>
        </p:blipFill>
        <p:spPr bwMode="auto">
          <a:xfrm>
            <a:off x="2663457" y="2996952"/>
            <a:ext cx="2556615" cy="218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7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: ISSUES &amp; LOCKS UP (4/4)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6196" y="1262370"/>
            <a:ext cx="768992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accent2"/>
                </a:solidFill>
              </a:rPr>
              <a:t>Computational</a:t>
            </a:r>
            <a:r>
              <a:rPr lang="fr-FR" sz="2200" dirty="0" smtClean="0">
                <a:solidFill>
                  <a:schemeClr val="accent2"/>
                </a:solidFill>
              </a:rPr>
              <a:t> aspects: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Scalability</a:t>
            </a:r>
            <a:r>
              <a:rPr lang="fr-FR" sz="2000" dirty="0" smtClean="0"/>
              <a:t> of </a:t>
            </a:r>
            <a:r>
              <a:rPr lang="fr-FR" sz="2000" dirty="0" err="1" smtClean="0"/>
              <a:t>2D</a:t>
            </a:r>
            <a:r>
              <a:rPr lang="fr-FR" sz="2000" dirty="0" smtClean="0"/>
              <a:t> reconstruction </a:t>
            </a:r>
            <a:r>
              <a:rPr lang="fr-FR" sz="2000" dirty="0" err="1" smtClean="0"/>
              <a:t>algorithms</a:t>
            </a:r>
            <a:r>
              <a:rPr lang="fr-FR" sz="2000" dirty="0" smtClean="0"/>
              <a:t> to 3D </a:t>
            </a:r>
            <a:r>
              <a:rPr lang="fr-FR" sz="2000" dirty="0" err="1" smtClean="0"/>
              <a:t>imaging</a:t>
            </a: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Addressing</a:t>
            </a:r>
            <a:r>
              <a:rPr lang="fr-FR" sz="2000" dirty="0"/>
              <a:t> </a:t>
            </a:r>
            <a:r>
              <a:rPr lang="fr-FR" sz="2000" dirty="0" smtClean="0"/>
              <a:t>the case of non-</a:t>
            </a:r>
            <a:r>
              <a:rPr lang="fr-FR" sz="2000" dirty="0" err="1" smtClean="0"/>
              <a:t>Cartesian</a:t>
            </a:r>
            <a:r>
              <a:rPr lang="fr-FR" sz="2000" dirty="0" smtClean="0"/>
              <a:t> Fourier data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Parallel</a:t>
            </a:r>
            <a:r>
              <a:rPr lang="fr-FR" sz="2000" dirty="0" smtClean="0"/>
              <a:t> </a:t>
            </a:r>
            <a:r>
              <a:rPr lang="fr-FR" sz="2000" dirty="0" err="1" smtClean="0"/>
              <a:t>programming</a:t>
            </a:r>
            <a:r>
              <a:rPr lang="fr-FR" sz="2000" dirty="0" smtClean="0"/>
              <a:t> on multi-</a:t>
            </a:r>
            <a:r>
              <a:rPr lang="fr-FR" sz="2000" dirty="0" err="1" smtClean="0"/>
              <a:t>CPU</a:t>
            </a:r>
            <a:r>
              <a:rPr lang="fr-FR" sz="2000" dirty="0" smtClean="0"/>
              <a:t> and </a:t>
            </a:r>
            <a:r>
              <a:rPr lang="fr-FR" sz="2000" dirty="0" err="1" smtClean="0"/>
              <a:t>GPU</a:t>
            </a:r>
            <a:r>
              <a:rPr lang="fr-FR" sz="2000" dirty="0" smtClean="0"/>
              <a:t> architectures</a:t>
            </a:r>
          </a:p>
          <a:p>
            <a:pPr lvl="1"/>
            <a:r>
              <a:rPr lang="fr-FR" sz="2000" dirty="0" smtClean="0"/>
              <a:t>    </a:t>
            </a:r>
            <a:r>
              <a:rPr lang="fr-FR" sz="2000" dirty="0" err="1" smtClean="0"/>
              <a:t>using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most</a:t>
            </a:r>
            <a:r>
              <a:rPr lang="fr-FR" sz="2000" dirty="0" smtClean="0"/>
              <a:t> </a:t>
            </a:r>
            <a:r>
              <a:rPr lang="fr-FR" sz="2000" dirty="0" err="1" smtClean="0"/>
              <a:t>convenient</a:t>
            </a:r>
            <a:r>
              <a:rPr lang="fr-FR" sz="2000" dirty="0" smtClean="0"/>
              <a:t> </a:t>
            </a:r>
            <a:r>
              <a:rPr lang="fr-FR" sz="2000" dirty="0" err="1" smtClean="0"/>
              <a:t>languages</a:t>
            </a:r>
            <a:r>
              <a:rPr lang="fr-FR" sz="2000" dirty="0" smtClean="0"/>
              <a:t> (</a:t>
            </a:r>
            <a:r>
              <a:rPr lang="fr-FR" sz="2000" dirty="0" smtClean="0">
                <a:solidFill>
                  <a:srgbClr val="FF0000"/>
                </a:solidFill>
              </a:rPr>
              <a:t>Python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FF0000"/>
                </a:solidFill>
              </a:rPr>
              <a:t>Julia</a:t>
            </a:r>
            <a:r>
              <a:rPr lang="fr-FR" sz="2000" dirty="0" smtClean="0"/>
              <a:t>) on</a:t>
            </a:r>
          </a:p>
          <a:p>
            <a:pPr lvl="1"/>
            <a:r>
              <a:rPr lang="fr-FR" sz="2000" dirty="0"/>
              <a:t> </a:t>
            </a:r>
            <a:r>
              <a:rPr lang="fr-FR" sz="2000" dirty="0" smtClean="0"/>
              <a:t>   top of C/C++ </a:t>
            </a:r>
            <a:r>
              <a:rPr lang="fr-FR" sz="2000" dirty="0" err="1" smtClean="0"/>
              <a:t>libraries</a:t>
            </a:r>
            <a:endParaRPr lang="fr-FR" sz="2000" dirty="0" smtClean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lvl="1"/>
            <a:endParaRPr lang="fr-FR" sz="2200" dirty="0" smtClean="0"/>
          </a:p>
          <a:p>
            <a:endParaRPr lang="fr-FR" sz="2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28744" y="1628800"/>
            <a:ext cx="191546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e 3"/>
          <p:cNvGrpSpPr/>
          <p:nvPr/>
        </p:nvGrpSpPr>
        <p:grpSpPr>
          <a:xfrm>
            <a:off x="4193808" y="4427820"/>
            <a:ext cx="3762568" cy="369332"/>
            <a:chOff x="5633968" y="5867980"/>
            <a:chExt cx="3762568" cy="369332"/>
          </a:xfrm>
        </p:grpSpPr>
        <p:sp>
          <p:nvSpPr>
            <p:cNvPr id="17" name="ZoneTexte 16"/>
            <p:cNvSpPr txBox="1"/>
            <p:nvPr/>
          </p:nvSpPr>
          <p:spPr>
            <a:xfrm>
              <a:off x="5633968" y="5867980"/>
              <a:ext cx="376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</a:rPr>
                <a:t>NeuroSpin                   </a:t>
              </a:r>
              <a:r>
                <a:rPr lang="fr-FR" dirty="0" err="1" smtClean="0">
                  <a:solidFill>
                    <a:schemeClr val="accent2"/>
                  </a:solidFill>
                </a:rPr>
                <a:t>CosmoStat</a:t>
              </a:r>
              <a:r>
                <a:rPr lang="fr-FR" dirty="0" smtClean="0">
                  <a:solidFill>
                    <a:schemeClr val="accent1"/>
                  </a:solidFill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Flèche droite 17"/>
            <p:cNvSpPr/>
            <p:nvPr/>
          </p:nvSpPr>
          <p:spPr>
            <a:xfrm>
              <a:off x="7087018" y="5908630"/>
              <a:ext cx="860442" cy="31939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8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: AGENDA &amp; </a:t>
            </a:r>
            <a:r>
              <a:rPr lang="fr-FR" dirty="0" err="1" smtClean="0"/>
              <a:t>DELIVERABLES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72008" y="3356992"/>
            <a:ext cx="9036496" cy="100811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467544" y="3429000"/>
            <a:ext cx="0" cy="18002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67544" y="4113076"/>
            <a:ext cx="0" cy="18002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054459" y="306896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10/2016</a:t>
            </a:r>
            <a:endParaRPr lang="en-US" sz="16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475656" y="3429000"/>
            <a:ext cx="0" cy="18002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475656" y="4148210"/>
            <a:ext cx="0" cy="93697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926667" y="306896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12/2016</a:t>
            </a:r>
            <a:endParaRPr lang="en-US" sz="1600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3347864" y="3429000"/>
            <a:ext cx="0" cy="18002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347864" y="4113076"/>
            <a:ext cx="0" cy="18002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e 78"/>
          <p:cNvGrpSpPr/>
          <p:nvPr/>
        </p:nvGrpSpPr>
        <p:grpSpPr>
          <a:xfrm>
            <a:off x="395536" y="2195572"/>
            <a:ext cx="3672408" cy="707886"/>
            <a:chOff x="395536" y="2195572"/>
            <a:chExt cx="3672408" cy="707886"/>
          </a:xfrm>
        </p:grpSpPr>
        <p:grpSp>
          <p:nvGrpSpPr>
            <p:cNvPr id="30" name="Groupe 29"/>
            <p:cNvGrpSpPr/>
            <p:nvPr/>
          </p:nvGrpSpPr>
          <p:grpSpPr>
            <a:xfrm>
              <a:off x="433616" y="2195572"/>
              <a:ext cx="3634328" cy="369332"/>
              <a:chOff x="2830918" y="6453336"/>
              <a:chExt cx="3634328" cy="369332"/>
            </a:xfrm>
          </p:grpSpPr>
          <p:sp>
            <p:nvSpPr>
              <p:cNvPr id="31" name="ZoneTexte 30"/>
              <p:cNvSpPr txBox="1"/>
              <p:nvPr/>
            </p:nvSpPr>
            <p:spPr>
              <a:xfrm>
                <a:off x="2830918" y="6453336"/>
                <a:ext cx="3634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chemeClr val="accent2"/>
                    </a:solidFill>
                  </a:rPr>
                  <a:t>CosmoStat</a:t>
                </a:r>
                <a:r>
                  <a:rPr lang="fr-FR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dirty="0" smtClean="0"/>
                  <a:t>                  </a:t>
                </a:r>
                <a:r>
                  <a:rPr lang="fr-FR" dirty="0" smtClean="0">
                    <a:solidFill>
                      <a:schemeClr val="accent1"/>
                    </a:solidFill>
                  </a:rPr>
                  <a:t>NeuroSpin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Flèche droite 31"/>
              <p:cNvSpPr/>
              <p:nvPr/>
            </p:nvSpPr>
            <p:spPr>
              <a:xfrm>
                <a:off x="4283968" y="6493986"/>
                <a:ext cx="860442" cy="31939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395536" y="2564904"/>
              <a:ext cx="30251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D1:Improved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2D</a:t>
              </a:r>
              <a:r>
                <a:rPr lang="fr-FR" sz="1600" dirty="0" smtClean="0"/>
                <a:t> reconstruction</a:t>
              </a:r>
              <a:endParaRPr lang="en-US" sz="1600" dirty="0"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5302931" y="306896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04/2017</a:t>
            </a:r>
            <a:endParaRPr lang="en-US" sz="1600" dirty="0"/>
          </a:p>
        </p:txBody>
      </p:sp>
      <p:cxnSp>
        <p:nvCxnSpPr>
          <p:cNvPr id="35" name="Connecteur droit 34"/>
          <p:cNvCxnSpPr>
            <a:endCxn id="60" idx="0"/>
          </p:cNvCxnSpPr>
          <p:nvPr/>
        </p:nvCxnSpPr>
        <p:spPr>
          <a:xfrm>
            <a:off x="5652120" y="4077072"/>
            <a:ext cx="172" cy="43204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339752" y="3429000"/>
            <a:ext cx="0" cy="18002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4372526" y="3203684"/>
            <a:ext cx="470956" cy="1242720"/>
            <a:chOff x="4372526" y="3203684"/>
            <a:chExt cx="470956" cy="1242720"/>
          </a:xfrm>
        </p:grpSpPr>
        <p:sp>
          <p:nvSpPr>
            <p:cNvPr id="44" name="ZoneTexte 43"/>
            <p:cNvSpPr txBox="1"/>
            <p:nvPr/>
          </p:nvSpPr>
          <p:spPr>
            <a:xfrm>
              <a:off x="4372526" y="320368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en-US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4427984" y="407707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en-US" dirty="0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7751203" y="306896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4"/>
                </a:solidFill>
              </a:rPr>
              <a:t>09/2017</a:t>
            </a:r>
            <a:endParaRPr lang="en-US" sz="1600" dirty="0">
              <a:solidFill>
                <a:schemeClr val="accent4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8183251" y="3429000"/>
            <a:ext cx="0" cy="18002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183251" y="4113076"/>
            <a:ext cx="0" cy="18002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/>
          <p:cNvGrpSpPr/>
          <p:nvPr/>
        </p:nvGrpSpPr>
        <p:grpSpPr>
          <a:xfrm>
            <a:off x="6693332" y="3194392"/>
            <a:ext cx="470956" cy="1242720"/>
            <a:chOff x="4372526" y="3203684"/>
            <a:chExt cx="470956" cy="1242720"/>
          </a:xfrm>
        </p:grpSpPr>
        <p:sp>
          <p:nvSpPr>
            <p:cNvPr id="54" name="ZoneTexte 53"/>
            <p:cNvSpPr txBox="1"/>
            <p:nvPr/>
          </p:nvSpPr>
          <p:spPr>
            <a:xfrm>
              <a:off x="4372526" y="320368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en-US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4427984" y="407707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en-US" dirty="0"/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1673528" y="4509120"/>
            <a:ext cx="5189778" cy="2066746"/>
            <a:chOff x="1673528" y="4509120"/>
            <a:chExt cx="5189778" cy="2066746"/>
          </a:xfrm>
        </p:grpSpPr>
        <p:sp>
          <p:nvSpPr>
            <p:cNvPr id="28" name="ZoneTexte 27"/>
            <p:cNvSpPr txBox="1"/>
            <p:nvPr/>
          </p:nvSpPr>
          <p:spPr>
            <a:xfrm>
              <a:off x="2413490" y="4509120"/>
              <a:ext cx="19078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chemeClr val="accent4"/>
                  </a:solidFill>
                </a:rPr>
                <a:t>M2</a:t>
              </a:r>
              <a:r>
                <a:rPr lang="fr-FR" sz="1600" b="1" dirty="0" smtClean="0">
                  <a:solidFill>
                    <a:schemeClr val="accent4"/>
                  </a:solidFill>
                </a:rPr>
                <a:t>:</a:t>
              </a:r>
              <a:r>
                <a:rPr lang="fr-FR" sz="1600" b="1" dirty="0">
                  <a:solidFill>
                    <a:schemeClr val="accent4"/>
                  </a:solidFill>
                </a:rPr>
                <a:t> </a:t>
              </a:r>
              <a:r>
                <a:rPr lang="fr-FR" sz="1600" dirty="0" err="1" smtClean="0">
                  <a:solidFill>
                    <a:schemeClr val="accent4"/>
                  </a:solidFill>
                </a:rPr>
                <a:t>Advances</a:t>
              </a:r>
              <a:r>
                <a:rPr lang="fr-FR" sz="1600" dirty="0" smtClean="0">
                  <a:solidFill>
                    <a:schemeClr val="accent4"/>
                  </a:solidFill>
                </a:rPr>
                <a:t> on</a:t>
              </a:r>
            </a:p>
            <a:p>
              <a:pPr algn="ctr"/>
              <a:r>
                <a:rPr lang="fr-FR" sz="1600" dirty="0" err="1" smtClean="0">
                  <a:solidFill>
                    <a:schemeClr val="accent4"/>
                  </a:solidFill>
                </a:rPr>
                <a:t>MRI</a:t>
              </a:r>
              <a:r>
                <a:rPr lang="fr-FR" sz="1600" dirty="0">
                  <a:solidFill>
                    <a:schemeClr val="accent4"/>
                  </a:solidFill>
                </a:rPr>
                <a:t> </a:t>
              </a:r>
              <a:r>
                <a:rPr lang="fr-FR" sz="1600" dirty="0" smtClean="0">
                  <a:solidFill>
                    <a:schemeClr val="accent4"/>
                  </a:solidFill>
                </a:rPr>
                <a:t>reconstruction</a:t>
              </a:r>
              <a:endParaRPr lang="en-US" sz="1600" dirty="0">
                <a:solidFill>
                  <a:schemeClr val="accent4"/>
                </a:solidFill>
              </a:endParaRPr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1673528" y="5877272"/>
              <a:ext cx="5189778" cy="698594"/>
              <a:chOff x="1673528" y="5877272"/>
              <a:chExt cx="5189778" cy="698594"/>
            </a:xfrm>
          </p:grpSpPr>
          <p:grpSp>
            <p:nvGrpSpPr>
              <p:cNvPr id="56" name="Groupe 55"/>
              <p:cNvGrpSpPr/>
              <p:nvPr/>
            </p:nvGrpSpPr>
            <p:grpSpPr>
              <a:xfrm>
                <a:off x="1673528" y="5877272"/>
                <a:ext cx="3762568" cy="369332"/>
                <a:chOff x="5417944" y="6372036"/>
                <a:chExt cx="3762568" cy="369332"/>
              </a:xfrm>
            </p:grpSpPr>
            <p:sp>
              <p:nvSpPr>
                <p:cNvPr id="57" name="ZoneTexte 56"/>
                <p:cNvSpPr txBox="1"/>
                <p:nvPr/>
              </p:nvSpPr>
              <p:spPr>
                <a:xfrm>
                  <a:off x="5417944" y="6372036"/>
                  <a:ext cx="37625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chemeClr val="accent1"/>
                      </a:solidFill>
                    </a:rPr>
                    <a:t>NeuroSpin                   </a:t>
                  </a:r>
                  <a:r>
                    <a:rPr lang="fr-FR" dirty="0" err="1" smtClean="0">
                      <a:solidFill>
                        <a:schemeClr val="accent2"/>
                      </a:solidFill>
                    </a:rPr>
                    <a:t>CosmoStat</a:t>
                  </a:r>
                  <a:r>
                    <a:rPr lang="fr-FR" dirty="0" smtClean="0">
                      <a:solidFill>
                        <a:schemeClr val="accent1"/>
                      </a:solidFill>
                    </a:rPr>
                    <a:t> 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8" name="Flèche droite 57"/>
                <p:cNvSpPr/>
                <p:nvPr/>
              </p:nvSpPr>
              <p:spPr>
                <a:xfrm>
                  <a:off x="6870994" y="6412686"/>
                  <a:ext cx="860442" cy="31939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ZoneTexte 58"/>
              <p:cNvSpPr txBox="1"/>
              <p:nvPr/>
            </p:nvSpPr>
            <p:spPr>
              <a:xfrm>
                <a:off x="1698109" y="6237312"/>
                <a:ext cx="51651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err="1" smtClean="0"/>
                  <a:t>D2</a:t>
                </a:r>
                <a:r>
                  <a:rPr lang="fr-FR" sz="1600" dirty="0" smtClean="0"/>
                  <a:t>: </a:t>
                </a:r>
                <a:r>
                  <a:rPr lang="fr-FR" sz="1600" dirty="0" err="1" smtClean="0"/>
                  <a:t>Parallel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programming</a:t>
                </a:r>
                <a:r>
                  <a:rPr lang="fr-FR" sz="1600" dirty="0" smtClean="0"/>
                  <a:t> (code </a:t>
                </a:r>
                <a:r>
                  <a:rPr lang="fr-FR" sz="1600" dirty="0" err="1" smtClean="0"/>
                  <a:t>analysis</a:t>
                </a:r>
                <a:r>
                  <a:rPr lang="fr-FR" sz="1600" dirty="0" smtClean="0"/>
                  <a:t>, </a:t>
                </a:r>
                <a:r>
                  <a:rPr lang="fr-FR" sz="1600" dirty="0" err="1" smtClean="0"/>
                  <a:t>acceleration</a:t>
                </a:r>
                <a:r>
                  <a:rPr lang="fr-FR" sz="1600" dirty="0" smtClean="0"/>
                  <a:t>)</a:t>
                </a:r>
                <a:endParaRPr lang="en-US" sz="1600" dirty="0"/>
              </a:p>
            </p:txBody>
          </p:sp>
        </p:grpSp>
      </p:grpSp>
      <p:grpSp>
        <p:nvGrpSpPr>
          <p:cNvPr id="91" name="Groupe 90"/>
          <p:cNvGrpSpPr/>
          <p:nvPr/>
        </p:nvGrpSpPr>
        <p:grpSpPr>
          <a:xfrm>
            <a:off x="-36512" y="4500409"/>
            <a:ext cx="2520280" cy="1303114"/>
            <a:chOff x="-36512" y="4500409"/>
            <a:chExt cx="2520280" cy="1303114"/>
          </a:xfrm>
        </p:grpSpPr>
        <p:sp>
          <p:nvSpPr>
            <p:cNvPr id="22" name="ZoneTexte 21"/>
            <p:cNvSpPr txBox="1"/>
            <p:nvPr/>
          </p:nvSpPr>
          <p:spPr>
            <a:xfrm>
              <a:off x="476487" y="5086925"/>
              <a:ext cx="2007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New PhD </a:t>
              </a:r>
              <a:r>
                <a:rPr lang="fr-FR" sz="1600" dirty="0" err="1" smtClean="0"/>
                <a:t>student</a:t>
              </a:r>
              <a:r>
                <a:rPr lang="fr-FR" sz="1600" dirty="0" smtClean="0"/>
                <a:t>:</a:t>
              </a:r>
              <a:endParaRPr lang="fr-FR" sz="1600" dirty="0"/>
            </a:p>
            <a:p>
              <a:r>
                <a:rPr lang="fr-FR" sz="1600" dirty="0"/>
                <a:t>Loubna El </a:t>
              </a:r>
              <a:r>
                <a:rPr lang="fr-FR" sz="1600" dirty="0" err="1" smtClean="0"/>
                <a:t>Gueddari</a:t>
              </a:r>
              <a:endParaRPr lang="en-US" sz="1600" dirty="0"/>
            </a:p>
          </p:txBody>
        </p:sp>
        <p:grpSp>
          <p:nvGrpSpPr>
            <p:cNvPr id="81" name="Groupe 80"/>
            <p:cNvGrpSpPr/>
            <p:nvPr/>
          </p:nvGrpSpPr>
          <p:grpSpPr>
            <a:xfrm>
              <a:off x="-36512" y="4500409"/>
              <a:ext cx="2520280" cy="1303114"/>
              <a:chOff x="-36512" y="4500409"/>
              <a:chExt cx="2520280" cy="1303114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-36512" y="4500409"/>
                <a:ext cx="14747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err="1" smtClean="0">
                    <a:solidFill>
                      <a:schemeClr val="accent4"/>
                    </a:solidFill>
                  </a:rPr>
                  <a:t>M1</a:t>
                </a:r>
                <a:r>
                  <a:rPr lang="fr-FR" sz="1600" b="1" dirty="0" smtClean="0">
                    <a:solidFill>
                      <a:schemeClr val="accent4"/>
                    </a:solidFill>
                  </a:rPr>
                  <a:t>: </a:t>
                </a:r>
                <a:r>
                  <a:rPr lang="fr-FR" sz="1600" dirty="0" smtClean="0">
                    <a:solidFill>
                      <a:schemeClr val="accent4"/>
                    </a:solidFill>
                  </a:rPr>
                  <a:t>Kick-off</a:t>
                </a:r>
              </a:p>
              <a:p>
                <a:pPr algn="ctr"/>
                <a:r>
                  <a:rPr lang="fr-FR" sz="1600" dirty="0" smtClean="0">
                    <a:solidFill>
                      <a:schemeClr val="accent4"/>
                    </a:solidFill>
                  </a:rPr>
                  <a:t>Meeting</a:t>
                </a:r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67544" y="5085184"/>
                <a:ext cx="2016224" cy="7183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1" name="Connecteur droit 70"/>
          <p:cNvCxnSpPr/>
          <p:nvPr/>
        </p:nvCxnSpPr>
        <p:spPr>
          <a:xfrm>
            <a:off x="3347864" y="4077072"/>
            <a:ext cx="172" cy="43204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e 89"/>
          <p:cNvGrpSpPr/>
          <p:nvPr/>
        </p:nvGrpSpPr>
        <p:grpSpPr>
          <a:xfrm>
            <a:off x="5856414" y="2564904"/>
            <a:ext cx="3130975" cy="3105055"/>
            <a:chOff x="5856414" y="2564904"/>
            <a:chExt cx="3130975" cy="3105055"/>
          </a:xfrm>
        </p:grpSpPr>
        <p:sp>
          <p:nvSpPr>
            <p:cNvPr id="75" name="ZoneTexte 74"/>
            <p:cNvSpPr txBox="1"/>
            <p:nvPr/>
          </p:nvSpPr>
          <p:spPr>
            <a:xfrm>
              <a:off x="7505443" y="4509120"/>
              <a:ext cx="1379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chemeClr val="accent4"/>
                  </a:solidFill>
                </a:rPr>
                <a:t>M4</a:t>
              </a:r>
              <a:r>
                <a:rPr lang="fr-FR" sz="1600" b="1" dirty="0" smtClean="0">
                  <a:solidFill>
                    <a:schemeClr val="accent4"/>
                  </a:solidFill>
                </a:rPr>
                <a:t>: </a:t>
              </a:r>
              <a:r>
                <a:rPr lang="fr-FR" sz="1600" dirty="0" smtClean="0">
                  <a:solidFill>
                    <a:schemeClr val="accent4"/>
                  </a:solidFill>
                </a:rPr>
                <a:t>Wrap-up</a:t>
              </a:r>
            </a:p>
          </p:txBody>
        </p:sp>
        <p:grpSp>
          <p:nvGrpSpPr>
            <p:cNvPr id="84" name="Groupe 83"/>
            <p:cNvGrpSpPr/>
            <p:nvPr/>
          </p:nvGrpSpPr>
          <p:grpSpPr>
            <a:xfrm>
              <a:off x="5856414" y="2564904"/>
              <a:ext cx="3130975" cy="3105055"/>
              <a:chOff x="5856414" y="2564904"/>
              <a:chExt cx="3130975" cy="3105055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5856414" y="2564904"/>
                <a:ext cx="24256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dirty="0" err="1" smtClean="0"/>
                  <a:t>D4</a:t>
                </a:r>
                <a:r>
                  <a:rPr lang="fr-FR" sz="1600" dirty="0" smtClean="0"/>
                  <a:t>: (</a:t>
                </a:r>
                <a:r>
                  <a:rPr lang="fr-FR" sz="1600" dirty="0" err="1" smtClean="0"/>
                  <a:t>2D+t</a:t>
                </a:r>
                <a:r>
                  <a:rPr lang="fr-FR" sz="1600" dirty="0" smtClean="0"/>
                  <a:t>) &amp; 3D </a:t>
                </a:r>
                <a:r>
                  <a:rPr lang="fr-FR" sz="1600" dirty="0" err="1" smtClean="0"/>
                  <a:t>imaging</a:t>
                </a:r>
                <a:endParaRPr lang="fr-FR" sz="1600" dirty="0" smtClean="0"/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7456201" y="5085184"/>
                <a:ext cx="15311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dirty="0" err="1" smtClean="0"/>
                  <a:t>D5</a:t>
                </a:r>
                <a:r>
                  <a:rPr lang="fr-FR" sz="1600" dirty="0" smtClean="0"/>
                  <a:t>: </a:t>
                </a:r>
                <a:r>
                  <a:rPr lang="fr-FR" sz="1600" dirty="0" err="1" smtClean="0"/>
                  <a:t>Gadgetron</a:t>
                </a:r>
                <a:endParaRPr lang="fr-FR" sz="1600" dirty="0" smtClean="0"/>
              </a:p>
              <a:p>
                <a:pPr algn="ctr"/>
                <a:r>
                  <a:rPr lang="fr-FR" sz="1600" dirty="0" err="1" smtClean="0"/>
                  <a:t>demonstrator</a:t>
                </a:r>
                <a:endParaRPr lang="fr-FR" sz="1600" dirty="0" smtClean="0"/>
              </a:p>
            </p:txBody>
          </p:sp>
        </p:grpSp>
      </p:grpSp>
      <p:grpSp>
        <p:nvGrpSpPr>
          <p:cNvPr id="89" name="Groupe 88"/>
          <p:cNvGrpSpPr/>
          <p:nvPr/>
        </p:nvGrpSpPr>
        <p:grpSpPr>
          <a:xfrm>
            <a:off x="3619868" y="1353542"/>
            <a:ext cx="3616428" cy="3740353"/>
            <a:chOff x="3619868" y="1353542"/>
            <a:chExt cx="3616428" cy="3740353"/>
          </a:xfrm>
        </p:grpSpPr>
        <p:grpSp>
          <p:nvGrpSpPr>
            <p:cNvPr id="83" name="Groupe 82"/>
            <p:cNvGrpSpPr/>
            <p:nvPr/>
          </p:nvGrpSpPr>
          <p:grpSpPr>
            <a:xfrm>
              <a:off x="3619868" y="2564904"/>
              <a:ext cx="3260484" cy="2528991"/>
              <a:chOff x="3619868" y="2564904"/>
              <a:chExt cx="3260484" cy="2528991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4424231" y="4509120"/>
                <a:ext cx="2456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 err="1" smtClean="0">
                    <a:solidFill>
                      <a:schemeClr val="accent4"/>
                    </a:solidFill>
                  </a:rPr>
                  <a:t>M3</a:t>
                </a:r>
                <a:r>
                  <a:rPr lang="fr-FR" sz="1600" b="1" dirty="0" smtClean="0">
                    <a:solidFill>
                      <a:schemeClr val="accent4"/>
                    </a:solidFill>
                  </a:rPr>
                  <a:t>:</a:t>
                </a:r>
                <a:r>
                  <a:rPr lang="fr-FR" sz="1600" dirty="0" smtClean="0">
                    <a:solidFill>
                      <a:schemeClr val="accent4"/>
                    </a:solidFill>
                  </a:rPr>
                  <a:t> Gain in performance</a:t>
                </a:r>
              </a:p>
              <a:p>
                <a:pPr algn="ctr"/>
                <a:r>
                  <a:rPr lang="fr-FR" sz="1600" dirty="0" smtClean="0">
                    <a:solidFill>
                      <a:schemeClr val="accent4"/>
                    </a:solidFill>
                  </a:rPr>
                  <a:t>&amp; </a:t>
                </a:r>
                <a:r>
                  <a:rPr lang="fr-FR" sz="1600" dirty="0" err="1" smtClean="0">
                    <a:solidFill>
                      <a:schemeClr val="accent4"/>
                    </a:solidFill>
                  </a:rPr>
                  <a:t>scalability</a:t>
                </a:r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3619868" y="2564904"/>
                <a:ext cx="18838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dirty="0" err="1" smtClean="0"/>
                  <a:t>D3</a:t>
                </a:r>
                <a:r>
                  <a:rPr lang="fr-FR" sz="1600" dirty="0" smtClean="0"/>
                  <a:t>: In-vivo </a:t>
                </a:r>
                <a:r>
                  <a:rPr lang="fr-FR" sz="1600" dirty="0" err="1" smtClean="0"/>
                  <a:t>Human</a:t>
                </a:r>
                <a:endParaRPr lang="fr-FR" sz="1600" dirty="0" smtClean="0"/>
              </a:p>
              <a:p>
                <a:pPr algn="ctr"/>
                <a:r>
                  <a:rPr lang="fr-FR" sz="1600" dirty="0" smtClean="0"/>
                  <a:t>acquisitions</a:t>
                </a:r>
                <a:endParaRPr lang="en-US" sz="1600" dirty="0"/>
              </a:p>
            </p:txBody>
          </p:sp>
        </p:grpSp>
        <p:grpSp>
          <p:nvGrpSpPr>
            <p:cNvPr id="88" name="Groupe 87"/>
            <p:cNvGrpSpPr/>
            <p:nvPr/>
          </p:nvGrpSpPr>
          <p:grpSpPr>
            <a:xfrm>
              <a:off x="4014487" y="1353542"/>
              <a:ext cx="3221809" cy="2219474"/>
              <a:chOff x="4014487" y="1353542"/>
              <a:chExt cx="3221809" cy="2219474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5652120" y="2236222"/>
                <a:ext cx="10851" cy="1336794"/>
              </a:xfrm>
              <a:prstGeom prst="line">
                <a:avLst/>
              </a:prstGeom>
              <a:ln w="254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e 86"/>
              <p:cNvGrpSpPr/>
              <p:nvPr/>
            </p:nvGrpSpPr>
            <p:grpSpPr>
              <a:xfrm>
                <a:off x="4014487" y="1353542"/>
                <a:ext cx="3221809" cy="923330"/>
                <a:chOff x="4014487" y="1353542"/>
                <a:chExt cx="3221809" cy="923330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4014487" y="1353542"/>
                  <a:ext cx="3221809" cy="9233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4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ZoneTexte 85"/>
                <p:cNvSpPr txBox="1"/>
                <p:nvPr/>
              </p:nvSpPr>
              <p:spPr>
                <a:xfrm>
                  <a:off x="4047603" y="1373867"/>
                  <a:ext cx="318869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err="1" smtClean="0"/>
                    <a:t>Hiring</a:t>
                  </a:r>
                  <a:r>
                    <a:rPr lang="fr-FR" sz="1600" dirty="0" smtClean="0"/>
                    <a:t> master </a:t>
                  </a:r>
                  <a:r>
                    <a:rPr lang="fr-FR" sz="1600" dirty="0" err="1" smtClean="0"/>
                    <a:t>trainees</a:t>
                  </a:r>
                  <a:r>
                    <a:rPr lang="fr-FR" sz="1600" dirty="0" smtClean="0"/>
                    <a:t>: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fr-FR" sz="1600" dirty="0" smtClean="0"/>
                    <a:t>Sylvain </a:t>
                  </a:r>
                  <a:r>
                    <a:rPr lang="fr-FR" sz="1600" dirty="0" err="1" smtClean="0"/>
                    <a:t>Lannuzel</a:t>
                  </a:r>
                  <a:r>
                    <a:rPr lang="fr-FR" sz="1600" dirty="0" smtClean="0"/>
                    <a:t> (</a:t>
                  </a:r>
                  <a:r>
                    <a:rPr lang="fr-FR" sz="1600" dirty="0" err="1" smtClean="0"/>
                    <a:t>ECP+M2</a:t>
                  </a:r>
                  <a:r>
                    <a:rPr lang="fr-FR" sz="1600" dirty="0" err="1"/>
                    <a:t>R</a:t>
                  </a:r>
                  <a:r>
                    <a:rPr lang="fr-FR" sz="1600" dirty="0" smtClean="0"/>
                    <a:t>)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fr-FR" sz="1600" dirty="0" smtClean="0"/>
                    <a:t>…</a:t>
                  </a:r>
                  <a:endParaRPr lang="fr-FR" sz="1600" dirty="0"/>
                </a:p>
              </p:txBody>
            </p:sp>
          </p:grpSp>
        </p:grpSp>
      </p:grpSp>
      <p:sp>
        <p:nvSpPr>
          <p:cNvPr id="92" name="ZoneTexte 91"/>
          <p:cNvSpPr txBox="1"/>
          <p:nvPr/>
        </p:nvSpPr>
        <p:spPr>
          <a:xfrm>
            <a:off x="35496" y="306896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4"/>
                </a:solidFill>
              </a:rPr>
              <a:t>09/2016</a:t>
            </a:r>
            <a:endParaRPr lang="en-US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à coins arrondis 64"/>
          <p:cNvSpPr/>
          <p:nvPr/>
        </p:nvSpPr>
        <p:spPr>
          <a:xfrm>
            <a:off x="35496" y="3014989"/>
            <a:ext cx="3932541" cy="3798387"/>
          </a:xfrm>
          <a:prstGeom prst="roundRect">
            <a:avLst>
              <a:gd name="adj" fmla="val 6756"/>
            </a:avLst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 CONSORTIUM: NEUROSPIN TEAM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05624" y="2998764"/>
            <a:ext cx="2731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1"/>
                </a:solidFill>
              </a:rPr>
              <a:t>NeuroSpin</a:t>
            </a:r>
            <a:r>
              <a:rPr lang="fr-FR" sz="1600" b="1" dirty="0" smtClean="0">
                <a:solidFill>
                  <a:schemeClr val="accent1"/>
                </a:solidFill>
              </a:rPr>
              <a:t> (</a:t>
            </a:r>
            <a:r>
              <a:rPr lang="fr-FR" sz="1600" b="1" dirty="0" err="1" smtClean="0">
                <a:solidFill>
                  <a:schemeClr val="accent1"/>
                </a:solidFill>
              </a:rPr>
              <a:t>UNATI-UNIRS</a:t>
            </a:r>
            <a:r>
              <a:rPr lang="fr-FR" sz="1600" b="1" dirty="0" smtClean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340153" y="3553342"/>
            <a:ext cx="919479" cy="12344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496" y="3317573"/>
            <a:ext cx="175560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Ph. </a:t>
            </a:r>
            <a:r>
              <a:rPr lang="fr-FR" sz="1400" b="1" dirty="0" err="1" smtClean="0"/>
              <a:t>Ciuciu</a:t>
            </a:r>
            <a:r>
              <a:rPr lang="fr-FR" sz="1400" dirty="0" smtClean="0"/>
              <a:t> (</a:t>
            </a:r>
            <a:r>
              <a:rPr lang="fr-FR" sz="1400" b="1" dirty="0" smtClean="0"/>
              <a:t>leader</a:t>
            </a:r>
            <a:r>
              <a:rPr lang="fr-FR" sz="1400" dirty="0" smtClean="0"/>
              <a:t>)</a:t>
            </a:r>
            <a:endParaRPr lang="en-US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64" y="3553342"/>
            <a:ext cx="834182" cy="123070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754400" y="3317573"/>
            <a:ext cx="111594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A. </a:t>
            </a:r>
            <a:r>
              <a:rPr lang="fr-FR" sz="1400" b="1" dirty="0" err="1" smtClean="0"/>
              <a:t>Vignaud</a:t>
            </a:r>
            <a:endParaRPr lang="en-US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4766445"/>
            <a:ext cx="1734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/>
              <a:t>Neuroimaging</a:t>
            </a:r>
            <a:r>
              <a:rPr lang="fr-FR" sz="1200" dirty="0"/>
              <a:t> </a:t>
            </a:r>
            <a:r>
              <a:rPr lang="fr-FR" sz="1200" dirty="0" err="1" smtClean="0"/>
              <a:t>scientist</a:t>
            </a:r>
            <a:endParaRPr lang="en-US" sz="1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342206" y="4777478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MR </a:t>
            </a:r>
            <a:r>
              <a:rPr lang="fr-FR" sz="1200" dirty="0" err="1" smtClean="0"/>
              <a:t>Physicists</a:t>
            </a:r>
            <a:endParaRPr lang="en-US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5"/>
          <a:stretch/>
        </p:blipFill>
        <p:spPr>
          <a:xfrm>
            <a:off x="2978066" y="3553342"/>
            <a:ext cx="851282" cy="12307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2906528" y="3317573"/>
            <a:ext cx="106150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C. </a:t>
            </a:r>
            <a:r>
              <a:rPr lang="fr-FR" sz="1400" b="1" dirty="0" err="1" smtClean="0"/>
              <a:t>Lerman</a:t>
            </a:r>
            <a:endParaRPr lang="en-US" sz="1400" b="1" dirty="0"/>
          </a:p>
        </p:txBody>
      </p:sp>
      <p:pic>
        <p:nvPicPr>
          <p:cNvPr id="10" name="Image 9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93037"/>
            <a:ext cx="944849" cy="1101600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455953" y="6505670"/>
            <a:ext cx="73129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200" dirty="0" smtClean="0"/>
              <a:t>CS-</a:t>
            </a:r>
            <a:r>
              <a:rPr lang="fr-FR" sz="1200" dirty="0" err="1" smtClean="0"/>
              <a:t>MRI</a:t>
            </a:r>
            <a:endParaRPr lang="en-US" sz="12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58186" y="5138098"/>
            <a:ext cx="10903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C. Lazarus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PhD </a:t>
            </a:r>
            <a:r>
              <a:rPr lang="fr-FR" sz="1200" dirty="0" err="1" smtClean="0">
                <a:solidFill>
                  <a:schemeClr val="bg1"/>
                </a:solidFill>
              </a:rPr>
              <a:t>Student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14" y="5393037"/>
            <a:ext cx="718220" cy="109977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3054907" y="6494637"/>
            <a:ext cx="79701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200" dirty="0" err="1" smtClean="0"/>
              <a:t>Engineer</a:t>
            </a:r>
            <a:endParaRPr lang="fr-FR" sz="1200" dirty="0" smtClean="0"/>
          </a:p>
        </p:txBody>
      </p:sp>
      <p:sp>
        <p:nvSpPr>
          <p:cNvPr id="47" name="ZoneTexte 46"/>
          <p:cNvSpPr txBox="1"/>
          <p:nvPr/>
        </p:nvSpPr>
        <p:spPr>
          <a:xfrm>
            <a:off x="2992263" y="511777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A. </a:t>
            </a:r>
            <a:r>
              <a:rPr lang="fr-FR" sz="1400" b="1" dirty="0" err="1" smtClean="0"/>
              <a:t>Grigis</a:t>
            </a:r>
            <a:endParaRPr lang="en-US" sz="1400" b="1" dirty="0"/>
          </a:p>
        </p:txBody>
      </p:sp>
      <p:pic>
        <p:nvPicPr>
          <p:cNvPr id="18" name="Image 17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15" y="5393037"/>
            <a:ext cx="869909" cy="1101600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1620601" y="5118354"/>
            <a:ext cx="1055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A. Coste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PhD </a:t>
            </a:r>
            <a:r>
              <a:rPr lang="fr-FR" sz="1200" dirty="0" err="1" smtClean="0">
                <a:solidFill>
                  <a:schemeClr val="bg1"/>
                </a:solidFill>
              </a:rPr>
              <a:t>Student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812895" y="6505670"/>
            <a:ext cx="73129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200" dirty="0" smtClean="0"/>
              <a:t>CS-</a:t>
            </a:r>
            <a:r>
              <a:rPr lang="fr-FR" sz="1200" dirty="0" err="1" smtClean="0"/>
              <a:t>MRI</a:t>
            </a:r>
            <a:endParaRPr lang="en-US" sz="12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4" y="1124744"/>
            <a:ext cx="2085788" cy="156545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572000" y="1772816"/>
            <a:ext cx="44069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Expertise in: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MR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&amp; signal </a:t>
            </a:r>
            <a:r>
              <a:rPr lang="fr-FR" sz="2000" dirty="0" err="1" smtClean="0"/>
              <a:t>processing</a:t>
            </a: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Design of CS </a:t>
            </a:r>
            <a:r>
              <a:rPr lang="fr-FR" sz="2000" dirty="0" err="1" smtClean="0"/>
              <a:t>schemes</a:t>
            </a: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Non-</a:t>
            </a:r>
            <a:r>
              <a:rPr lang="fr-FR" sz="2000" dirty="0" err="1" smtClean="0"/>
              <a:t>Cartesian</a:t>
            </a:r>
            <a:r>
              <a:rPr lang="fr-FR" sz="2000" dirty="0" smtClean="0"/>
              <a:t> reconstruction</a:t>
            </a:r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Parallelization</a:t>
            </a:r>
            <a:r>
              <a:rPr lang="fr-FR" sz="2000" dirty="0" smtClean="0"/>
              <a:t> of </a:t>
            </a:r>
            <a:r>
              <a:rPr lang="fr-FR" sz="2000" dirty="0" err="1" smtClean="0"/>
              <a:t>algorithms</a:t>
            </a:r>
            <a:r>
              <a:rPr lang="fr-FR" sz="2000" dirty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GPU</a:t>
            </a:r>
            <a:r>
              <a:rPr lang="fr-FR" sz="2000" dirty="0" smtClean="0"/>
              <a:t>)</a:t>
            </a:r>
            <a:endParaRPr lang="en-US" sz="2000" dirty="0"/>
          </a:p>
        </p:txBody>
      </p:sp>
      <p:sp>
        <p:nvSpPr>
          <p:cNvPr id="49" name="Ellipse 48"/>
          <p:cNvSpPr/>
          <p:nvPr/>
        </p:nvSpPr>
        <p:spPr>
          <a:xfrm>
            <a:off x="4572000" y="3933056"/>
            <a:ext cx="3384376" cy="14924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CS in </a:t>
            </a:r>
            <a:r>
              <a:rPr lang="fr-FR" dirty="0" err="1" smtClean="0"/>
              <a:t>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à coins arrondis 65"/>
          <p:cNvSpPr/>
          <p:nvPr/>
        </p:nvSpPr>
        <p:spPr>
          <a:xfrm>
            <a:off x="5004048" y="3018437"/>
            <a:ext cx="4104456" cy="3794939"/>
          </a:xfrm>
          <a:prstGeom prst="roundRect">
            <a:avLst>
              <a:gd name="adj" fmla="val 513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 CONSORTIUM: </a:t>
            </a:r>
            <a:r>
              <a:rPr lang="fr-FR" dirty="0" err="1" smtClean="0"/>
              <a:t>COSMOSTAT</a:t>
            </a:r>
            <a:r>
              <a:rPr lang="fr-FR" dirty="0" smtClean="0"/>
              <a:t> TEAM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306797" y="2996952"/>
            <a:ext cx="3616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2">
                    <a:lumMod val="50000"/>
                  </a:schemeClr>
                </a:solidFill>
              </a:rPr>
              <a:t>Astrophysics</a:t>
            </a:r>
            <a:r>
              <a:rPr lang="fr-FR" sz="1600" b="1" dirty="0" smtClean="0">
                <a:solidFill>
                  <a:schemeClr val="accent2">
                    <a:lumMod val="50000"/>
                  </a:schemeClr>
                </a:solidFill>
              </a:rPr>
              <a:t> Division (</a:t>
            </a:r>
            <a:r>
              <a:rPr lang="fr-FR" sz="1600" b="1" dirty="0" err="1" smtClean="0">
                <a:solidFill>
                  <a:schemeClr val="accent2">
                    <a:lumMod val="50000"/>
                  </a:schemeClr>
                </a:solidFill>
              </a:rPr>
              <a:t>CosmoStat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fr-FR" sz="1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619672" y="7029400"/>
            <a:ext cx="73129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200" dirty="0" smtClean="0"/>
              <a:t>CS-</a:t>
            </a:r>
            <a:r>
              <a:rPr lang="fr-FR" sz="1200" dirty="0" err="1" smtClean="0"/>
              <a:t>MRI</a:t>
            </a:r>
            <a:endParaRPr lang="en-US" sz="1200" dirty="0"/>
          </a:p>
        </p:txBody>
      </p:sp>
      <p:sp>
        <p:nvSpPr>
          <p:cNvPr id="48" name="ZoneTexte 47"/>
          <p:cNvSpPr txBox="1"/>
          <p:nvPr/>
        </p:nvSpPr>
        <p:spPr>
          <a:xfrm>
            <a:off x="4958871" y="3317573"/>
            <a:ext cx="184537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J.-L. Starck</a:t>
            </a:r>
            <a:r>
              <a:rPr lang="fr-FR" sz="1400" dirty="0" smtClean="0"/>
              <a:t> (</a:t>
            </a:r>
            <a:r>
              <a:rPr lang="fr-FR" sz="1400" b="1" dirty="0" smtClean="0"/>
              <a:t>leader</a:t>
            </a:r>
            <a:r>
              <a:rPr lang="fr-FR" sz="1400" dirty="0" smtClean="0"/>
              <a:t>)</a:t>
            </a:r>
            <a:endParaRPr lang="en-US" sz="1400" dirty="0"/>
          </a:p>
        </p:txBody>
      </p:sp>
      <p:pic>
        <p:nvPicPr>
          <p:cNvPr id="12" name="Image 1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r="19394"/>
          <a:stretch/>
        </p:blipFill>
        <p:spPr>
          <a:xfrm>
            <a:off x="5317739" y="3573016"/>
            <a:ext cx="836256" cy="1234440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6696603" y="3317573"/>
            <a:ext cx="88998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J. </a:t>
            </a:r>
            <a:r>
              <a:rPr lang="fr-FR" sz="1400" b="1" dirty="0" err="1" smtClean="0"/>
              <a:t>Bobin</a:t>
            </a:r>
            <a:endParaRPr lang="en-US" sz="14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8064755" y="3317573"/>
            <a:ext cx="98071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F. Sureau</a:t>
            </a:r>
            <a:endParaRPr lang="en-US" sz="1400" b="1" dirty="0"/>
          </a:p>
        </p:txBody>
      </p:sp>
      <p:pic>
        <p:nvPicPr>
          <p:cNvPr id="13" name="Image 1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r="11317"/>
          <a:stretch/>
        </p:blipFill>
        <p:spPr>
          <a:xfrm>
            <a:off x="8172023" y="3573016"/>
            <a:ext cx="789783" cy="1234440"/>
          </a:xfrm>
          <a:prstGeom prst="rect">
            <a:avLst/>
          </a:prstGeom>
        </p:spPr>
      </p:pic>
      <p:pic>
        <p:nvPicPr>
          <p:cNvPr id="14" name="Image 13"/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r="33588"/>
          <a:stretch/>
        </p:blipFill>
        <p:spPr>
          <a:xfrm>
            <a:off x="6827561" y="3573016"/>
            <a:ext cx="776811" cy="1234440"/>
          </a:xfrm>
          <a:prstGeom prst="rect">
            <a:avLst/>
          </a:prstGeom>
        </p:spPr>
      </p:pic>
      <p:pic>
        <p:nvPicPr>
          <p:cNvPr id="15" name="Image 14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64" y="5394861"/>
            <a:ext cx="807841" cy="110160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5023626" y="4838453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Research</a:t>
            </a:r>
            <a:r>
              <a:rPr lang="fr-FR" sz="1200" dirty="0" smtClean="0"/>
              <a:t> </a:t>
            </a:r>
            <a:r>
              <a:rPr lang="fr-FR" sz="1200" dirty="0" err="1" smtClean="0"/>
              <a:t>Director</a:t>
            </a:r>
            <a:endParaRPr lang="fr-FR" sz="1200" dirty="0" smtClean="0"/>
          </a:p>
        </p:txBody>
      </p:sp>
      <p:sp>
        <p:nvSpPr>
          <p:cNvPr id="57" name="ZoneTexte 56"/>
          <p:cNvSpPr txBox="1"/>
          <p:nvPr/>
        </p:nvSpPr>
        <p:spPr>
          <a:xfrm>
            <a:off x="8208771" y="5117773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J. Girard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58" name="ZoneTexte 57"/>
          <p:cNvSpPr txBox="1"/>
          <p:nvPr/>
        </p:nvSpPr>
        <p:spPr>
          <a:xfrm>
            <a:off x="4932040" y="6494637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/>
              <a:t>Euclid </a:t>
            </a:r>
            <a:r>
              <a:rPr lang="fr-FR" sz="1200" dirty="0" err="1" smtClean="0"/>
              <a:t>scientist</a:t>
            </a:r>
            <a:endParaRPr lang="en-US" sz="1200" dirty="0"/>
          </a:p>
        </p:txBody>
      </p:sp>
      <p:sp>
        <p:nvSpPr>
          <p:cNvPr id="59" name="ZoneTexte 58"/>
          <p:cNvSpPr txBox="1"/>
          <p:nvPr/>
        </p:nvSpPr>
        <p:spPr>
          <a:xfrm>
            <a:off x="7093717" y="4838453"/>
            <a:ext cx="1726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Sparse</a:t>
            </a:r>
            <a:r>
              <a:rPr lang="fr-FR" sz="1200" dirty="0" smtClean="0"/>
              <a:t> image </a:t>
            </a:r>
            <a:r>
              <a:rPr lang="fr-FR" sz="1200" dirty="0" err="1" smtClean="0"/>
              <a:t>analysis</a:t>
            </a:r>
            <a:endParaRPr lang="en-US" sz="12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6655792" y="5394861"/>
            <a:ext cx="879114" cy="1099774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6559253" y="5118934"/>
            <a:ext cx="1055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M. Jiang</a:t>
            </a:r>
            <a:r>
              <a:rPr lang="fr-FR" sz="1400" dirty="0" smtClean="0"/>
              <a:t> </a:t>
            </a:r>
          </a:p>
          <a:p>
            <a:pPr algn="ctr"/>
            <a:r>
              <a:rPr lang="fr-FR" sz="1200" dirty="0" err="1" smtClean="0">
                <a:solidFill>
                  <a:schemeClr val="bg1"/>
                </a:solidFill>
              </a:rPr>
              <a:t>PhD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Student</a:t>
            </a:r>
            <a:endParaRPr lang="fr-FR" sz="1200" dirty="0">
              <a:solidFill>
                <a:schemeClr val="bg1"/>
              </a:solidFill>
            </a:endParaRPr>
          </a:p>
          <a:p>
            <a:pPr algn="ctr"/>
            <a:endParaRPr lang="fr-FR" sz="1400" dirty="0" smtClean="0"/>
          </a:p>
        </p:txBody>
      </p:sp>
      <p:sp>
        <p:nvSpPr>
          <p:cNvPr id="63" name="ZoneTexte 62"/>
          <p:cNvSpPr txBox="1"/>
          <p:nvPr/>
        </p:nvSpPr>
        <p:spPr>
          <a:xfrm>
            <a:off x="5940152" y="6494637"/>
            <a:ext cx="21955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/>
              <a:t>CS in </a:t>
            </a:r>
            <a:r>
              <a:rPr lang="fr-FR" sz="1200" dirty="0" err="1" smtClean="0"/>
              <a:t>Astronomy</a:t>
            </a:r>
            <a:endParaRPr lang="en-US" sz="1200" dirty="0"/>
          </a:p>
        </p:txBody>
      </p:sp>
      <p:pic>
        <p:nvPicPr>
          <p:cNvPr id="8" name="Picture 7" descr="jgirard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r="16597" b="10149"/>
          <a:stretch/>
        </p:blipFill>
        <p:spPr>
          <a:xfrm>
            <a:off x="8208771" y="5394861"/>
            <a:ext cx="866658" cy="10997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05030" y="5117773"/>
            <a:ext cx="843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S. Pires</a:t>
            </a:r>
            <a:endParaRPr lang="en-US" sz="1400" b="1" dirty="0"/>
          </a:p>
        </p:txBody>
      </p:sp>
      <p:sp>
        <p:nvSpPr>
          <p:cNvPr id="42" name="ZoneTexte 62"/>
          <p:cNvSpPr txBox="1"/>
          <p:nvPr/>
        </p:nvSpPr>
        <p:spPr>
          <a:xfrm>
            <a:off x="7273044" y="6494637"/>
            <a:ext cx="21955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/>
              <a:t>Radio-</a:t>
            </a:r>
            <a:r>
              <a:rPr lang="fr-FR" sz="1200" dirty="0" err="1" smtClean="0"/>
              <a:t>astronomer</a:t>
            </a:r>
            <a:endParaRPr lang="en-US" sz="12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87" y="1195200"/>
            <a:ext cx="2620137" cy="1472184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251520" y="1797784"/>
            <a:ext cx="42931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Expertise in:</a:t>
            </a:r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Astronomy</a:t>
            </a:r>
            <a:r>
              <a:rPr lang="fr-FR" sz="2000" dirty="0"/>
              <a:t> </a:t>
            </a:r>
            <a:r>
              <a:rPr lang="fr-FR" sz="2000" dirty="0" smtClean="0"/>
              <a:t>and Signal </a:t>
            </a:r>
            <a:r>
              <a:rPr lang="fr-FR" sz="2000" dirty="0" err="1" smtClean="0"/>
              <a:t>processing</a:t>
            </a: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2D</a:t>
            </a:r>
            <a:r>
              <a:rPr lang="fr-FR" sz="2000" dirty="0" smtClean="0"/>
              <a:t>/3D </a:t>
            </a:r>
            <a:r>
              <a:rPr lang="fr-FR" sz="2000" dirty="0" err="1" smtClean="0"/>
              <a:t>sparse</a:t>
            </a:r>
            <a:r>
              <a:rPr lang="fr-FR" sz="2000" dirty="0" smtClean="0"/>
              <a:t> </a:t>
            </a:r>
            <a:r>
              <a:rPr lang="fr-FR" sz="2000" dirty="0" err="1" smtClean="0"/>
              <a:t>decompositions</a:t>
            </a: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Modeling</a:t>
            </a:r>
            <a:r>
              <a:rPr lang="fr-FR" sz="2000" dirty="0" smtClean="0"/>
              <a:t> of </a:t>
            </a:r>
            <a:r>
              <a:rPr lang="fr-FR" sz="2000" dirty="0" err="1" smtClean="0"/>
              <a:t>prior</a:t>
            </a:r>
            <a:r>
              <a:rPr lang="fr-FR" sz="2000" dirty="0" smtClean="0"/>
              <a:t> informations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Inverse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 </a:t>
            </a:r>
            <a:r>
              <a:rPr lang="fr-FR" sz="2000" dirty="0" err="1" smtClean="0"/>
              <a:t>solving</a:t>
            </a:r>
            <a:endParaRPr lang="fr-FR" sz="2000" dirty="0" smtClean="0"/>
          </a:p>
        </p:txBody>
      </p:sp>
      <p:sp>
        <p:nvSpPr>
          <p:cNvPr id="19" name="Ellipse 18"/>
          <p:cNvSpPr/>
          <p:nvPr/>
        </p:nvSpPr>
        <p:spPr>
          <a:xfrm>
            <a:off x="755576" y="3933056"/>
            <a:ext cx="3384376" cy="14924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CS in </a:t>
            </a:r>
            <a:r>
              <a:rPr lang="fr-FR" dirty="0" err="1" smtClean="0"/>
              <a:t>Astronomy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à coins arrondis 65"/>
          <p:cNvSpPr/>
          <p:nvPr/>
        </p:nvSpPr>
        <p:spPr>
          <a:xfrm>
            <a:off x="5004048" y="3018437"/>
            <a:ext cx="4104456" cy="3794939"/>
          </a:xfrm>
          <a:prstGeom prst="roundRect">
            <a:avLst>
              <a:gd name="adj" fmla="val 513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à coins arrondis 64"/>
          <p:cNvSpPr/>
          <p:nvPr/>
        </p:nvSpPr>
        <p:spPr>
          <a:xfrm>
            <a:off x="35496" y="3014989"/>
            <a:ext cx="3932541" cy="3798387"/>
          </a:xfrm>
          <a:prstGeom prst="roundRect">
            <a:avLst>
              <a:gd name="adj" fmla="val 6756"/>
            </a:avLst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 CONSORTIUM: </a:t>
            </a:r>
            <a:r>
              <a:rPr lang="fr-FR" dirty="0" err="1" smtClean="0"/>
              <a:t>JOINING</a:t>
            </a:r>
            <a:r>
              <a:rPr lang="fr-FR" dirty="0" smtClean="0"/>
              <a:t> OUR EFFORTS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05624" y="2998764"/>
            <a:ext cx="2731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1"/>
                </a:solidFill>
              </a:rPr>
              <a:t>NeuroSpin</a:t>
            </a:r>
            <a:r>
              <a:rPr lang="fr-FR" sz="1600" b="1" dirty="0" smtClean="0">
                <a:solidFill>
                  <a:schemeClr val="accent1"/>
                </a:solidFill>
              </a:rPr>
              <a:t> (</a:t>
            </a:r>
            <a:r>
              <a:rPr lang="fr-FR" sz="1600" b="1" dirty="0" err="1" smtClean="0">
                <a:solidFill>
                  <a:schemeClr val="accent1"/>
                </a:solidFill>
              </a:rPr>
              <a:t>UNATI-UNIRS</a:t>
            </a:r>
            <a:r>
              <a:rPr lang="fr-FR" sz="1600" b="1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306797" y="2996952"/>
            <a:ext cx="3616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2">
                    <a:lumMod val="50000"/>
                  </a:schemeClr>
                </a:solidFill>
              </a:rPr>
              <a:t>Astrophysics</a:t>
            </a:r>
            <a:r>
              <a:rPr lang="fr-FR" sz="1600" b="1" dirty="0" smtClean="0">
                <a:solidFill>
                  <a:schemeClr val="accent2">
                    <a:lumMod val="50000"/>
                  </a:schemeClr>
                </a:solidFill>
              </a:rPr>
              <a:t> Division (</a:t>
            </a:r>
            <a:r>
              <a:rPr lang="fr-FR" sz="1600" b="1" dirty="0" err="1" smtClean="0">
                <a:solidFill>
                  <a:schemeClr val="accent2">
                    <a:lumMod val="50000"/>
                  </a:schemeClr>
                </a:solidFill>
              </a:rPr>
              <a:t>CosmoStat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fr-FR" sz="1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340153" y="3553342"/>
            <a:ext cx="919479" cy="12344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496" y="3317573"/>
            <a:ext cx="175560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Ph. </a:t>
            </a:r>
            <a:r>
              <a:rPr lang="fr-FR" sz="1400" b="1" dirty="0" err="1" smtClean="0"/>
              <a:t>Ciuciu</a:t>
            </a:r>
            <a:r>
              <a:rPr lang="fr-FR" sz="1400" dirty="0" smtClean="0"/>
              <a:t> (</a:t>
            </a:r>
            <a:r>
              <a:rPr lang="fr-FR" sz="1400" b="1" dirty="0" smtClean="0"/>
              <a:t>leader</a:t>
            </a:r>
            <a:r>
              <a:rPr lang="fr-FR" sz="1400" dirty="0" smtClean="0"/>
              <a:t>)</a:t>
            </a:r>
            <a:endParaRPr lang="en-US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64" y="3553342"/>
            <a:ext cx="834182" cy="123070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754400" y="3317573"/>
            <a:ext cx="111594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A. </a:t>
            </a:r>
            <a:r>
              <a:rPr lang="fr-FR" sz="1400" b="1" dirty="0" err="1" smtClean="0"/>
              <a:t>Vignaud</a:t>
            </a:r>
            <a:endParaRPr lang="en-US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4766445"/>
            <a:ext cx="1734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/>
              <a:t>Neuroimaging</a:t>
            </a:r>
            <a:r>
              <a:rPr lang="fr-FR" sz="1200" dirty="0"/>
              <a:t> </a:t>
            </a:r>
            <a:r>
              <a:rPr lang="fr-FR" sz="1200" dirty="0" err="1" smtClean="0"/>
              <a:t>scientist</a:t>
            </a:r>
            <a:endParaRPr lang="en-US" sz="1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342206" y="4777478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MR </a:t>
            </a:r>
            <a:r>
              <a:rPr lang="fr-FR" sz="1200" dirty="0" err="1" smtClean="0"/>
              <a:t>Physicists</a:t>
            </a:r>
            <a:endParaRPr lang="en-US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5"/>
          <a:stretch/>
        </p:blipFill>
        <p:spPr>
          <a:xfrm>
            <a:off x="2978066" y="3553342"/>
            <a:ext cx="851282" cy="12307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2906528" y="3317573"/>
            <a:ext cx="106150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C. </a:t>
            </a:r>
            <a:r>
              <a:rPr lang="fr-FR" sz="1400" b="1" dirty="0" err="1" smtClean="0"/>
              <a:t>Lerman</a:t>
            </a:r>
            <a:endParaRPr lang="en-US" sz="1400" b="1" dirty="0"/>
          </a:p>
        </p:txBody>
      </p:sp>
      <p:pic>
        <p:nvPicPr>
          <p:cNvPr id="10" name="Image 9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93037"/>
            <a:ext cx="944849" cy="1101600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455953" y="6505670"/>
            <a:ext cx="73129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200" dirty="0" smtClean="0"/>
              <a:t>CS-</a:t>
            </a:r>
            <a:r>
              <a:rPr lang="fr-FR" sz="1200" dirty="0" err="1" smtClean="0"/>
              <a:t>MRI</a:t>
            </a:r>
            <a:endParaRPr lang="en-US" sz="12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58186" y="5138098"/>
            <a:ext cx="10903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C. Lazarus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PhD </a:t>
            </a:r>
            <a:r>
              <a:rPr lang="fr-FR" sz="1200" dirty="0" err="1" smtClean="0">
                <a:solidFill>
                  <a:schemeClr val="bg1"/>
                </a:solidFill>
              </a:rPr>
              <a:t>Student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14" y="5393037"/>
            <a:ext cx="718220" cy="109977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3054907" y="6494637"/>
            <a:ext cx="79701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200" dirty="0" err="1" smtClean="0"/>
              <a:t>Engineer</a:t>
            </a:r>
            <a:endParaRPr lang="fr-FR" sz="1200" dirty="0" smtClean="0"/>
          </a:p>
        </p:txBody>
      </p:sp>
      <p:sp>
        <p:nvSpPr>
          <p:cNvPr id="47" name="ZoneTexte 46"/>
          <p:cNvSpPr txBox="1"/>
          <p:nvPr/>
        </p:nvSpPr>
        <p:spPr>
          <a:xfrm>
            <a:off x="2992263" y="511777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A. </a:t>
            </a:r>
            <a:r>
              <a:rPr lang="fr-FR" sz="1400" b="1" dirty="0" err="1" smtClean="0"/>
              <a:t>Grigis</a:t>
            </a:r>
            <a:endParaRPr lang="en-US" sz="1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4958871" y="3317573"/>
            <a:ext cx="184537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J.-L. Starck</a:t>
            </a:r>
            <a:r>
              <a:rPr lang="fr-FR" sz="1400" dirty="0" smtClean="0"/>
              <a:t> (</a:t>
            </a:r>
            <a:r>
              <a:rPr lang="fr-FR" sz="1400" b="1" dirty="0" smtClean="0"/>
              <a:t>leader</a:t>
            </a:r>
            <a:r>
              <a:rPr lang="fr-FR" sz="1400" dirty="0" smtClean="0"/>
              <a:t>)</a:t>
            </a:r>
            <a:endParaRPr lang="en-US" sz="1400" dirty="0"/>
          </a:p>
        </p:txBody>
      </p:sp>
      <p:pic>
        <p:nvPicPr>
          <p:cNvPr id="12" name="Image 11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r="19394"/>
          <a:stretch/>
        </p:blipFill>
        <p:spPr>
          <a:xfrm>
            <a:off x="5317739" y="3573016"/>
            <a:ext cx="836256" cy="1234440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6696603" y="3317573"/>
            <a:ext cx="88998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J. </a:t>
            </a:r>
            <a:r>
              <a:rPr lang="fr-FR" sz="1400" b="1" dirty="0" err="1" smtClean="0"/>
              <a:t>Bobin</a:t>
            </a:r>
            <a:endParaRPr lang="en-US" sz="14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8064755" y="3317573"/>
            <a:ext cx="98071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b="1" dirty="0" smtClean="0"/>
              <a:t>F. Sureau</a:t>
            </a:r>
            <a:endParaRPr lang="en-US" sz="1400" b="1" dirty="0"/>
          </a:p>
        </p:txBody>
      </p:sp>
      <p:pic>
        <p:nvPicPr>
          <p:cNvPr id="13" name="Image 12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r="11317"/>
          <a:stretch/>
        </p:blipFill>
        <p:spPr>
          <a:xfrm>
            <a:off x="8172023" y="3573016"/>
            <a:ext cx="789783" cy="1234440"/>
          </a:xfrm>
          <a:prstGeom prst="rect">
            <a:avLst/>
          </a:prstGeom>
        </p:spPr>
      </p:pic>
      <p:pic>
        <p:nvPicPr>
          <p:cNvPr id="14" name="Image 13"/>
          <p:cNvPicPr preferRelativeResize="0"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r="33588"/>
          <a:stretch/>
        </p:blipFill>
        <p:spPr>
          <a:xfrm>
            <a:off x="6827561" y="3573016"/>
            <a:ext cx="776811" cy="1234440"/>
          </a:xfrm>
          <a:prstGeom prst="rect">
            <a:avLst/>
          </a:prstGeom>
        </p:spPr>
      </p:pic>
      <p:pic>
        <p:nvPicPr>
          <p:cNvPr id="15" name="Image 14"/>
          <p:cNvPicPr preferRelativeResize="0"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64" y="5394861"/>
            <a:ext cx="807841" cy="110160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5023626" y="4838453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Research</a:t>
            </a:r>
            <a:r>
              <a:rPr lang="fr-FR" sz="1200" dirty="0" smtClean="0"/>
              <a:t> </a:t>
            </a:r>
            <a:r>
              <a:rPr lang="fr-FR" sz="1200" dirty="0" err="1" smtClean="0"/>
              <a:t>Director</a:t>
            </a:r>
            <a:endParaRPr lang="fr-FR" sz="1200" dirty="0" smtClean="0"/>
          </a:p>
        </p:txBody>
      </p:sp>
      <p:sp>
        <p:nvSpPr>
          <p:cNvPr id="57" name="ZoneTexte 56"/>
          <p:cNvSpPr txBox="1"/>
          <p:nvPr/>
        </p:nvSpPr>
        <p:spPr>
          <a:xfrm>
            <a:off x="8208771" y="5117773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J. Girard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58" name="ZoneTexte 57"/>
          <p:cNvSpPr txBox="1"/>
          <p:nvPr/>
        </p:nvSpPr>
        <p:spPr>
          <a:xfrm>
            <a:off x="4932040" y="6494637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/>
              <a:t>Euclid </a:t>
            </a:r>
            <a:r>
              <a:rPr lang="fr-FR" sz="1200" dirty="0" err="1" smtClean="0"/>
              <a:t>scientist</a:t>
            </a:r>
            <a:endParaRPr lang="en-US" sz="1200" dirty="0"/>
          </a:p>
        </p:txBody>
      </p:sp>
      <p:sp>
        <p:nvSpPr>
          <p:cNvPr id="59" name="ZoneTexte 58"/>
          <p:cNvSpPr txBox="1"/>
          <p:nvPr/>
        </p:nvSpPr>
        <p:spPr>
          <a:xfrm>
            <a:off x="7093717" y="4838453"/>
            <a:ext cx="1726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Sparse</a:t>
            </a:r>
            <a:r>
              <a:rPr lang="fr-FR" sz="1200" dirty="0" smtClean="0"/>
              <a:t> image </a:t>
            </a:r>
            <a:r>
              <a:rPr lang="fr-FR" sz="1200" dirty="0" err="1" smtClean="0"/>
              <a:t>analysis</a:t>
            </a:r>
            <a:endParaRPr lang="en-US" sz="12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6655792" y="5394861"/>
            <a:ext cx="879114" cy="1099774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6559253" y="5118934"/>
            <a:ext cx="1055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M. Jiang</a:t>
            </a:r>
            <a:r>
              <a:rPr lang="fr-FR" sz="1400" dirty="0" smtClean="0"/>
              <a:t> </a:t>
            </a:r>
          </a:p>
          <a:p>
            <a:pPr algn="ctr"/>
            <a:r>
              <a:rPr lang="fr-FR" sz="1200" dirty="0" err="1" smtClean="0">
                <a:solidFill>
                  <a:schemeClr val="bg1"/>
                </a:solidFill>
              </a:rPr>
              <a:t>PhD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Student</a:t>
            </a:r>
            <a:endParaRPr lang="fr-FR" sz="1200" dirty="0">
              <a:solidFill>
                <a:schemeClr val="bg1"/>
              </a:solidFill>
            </a:endParaRPr>
          </a:p>
          <a:p>
            <a:pPr algn="ctr"/>
            <a:endParaRPr lang="fr-FR" sz="1400" dirty="0" smtClean="0"/>
          </a:p>
        </p:txBody>
      </p:sp>
      <p:sp>
        <p:nvSpPr>
          <p:cNvPr id="63" name="ZoneTexte 62"/>
          <p:cNvSpPr txBox="1"/>
          <p:nvPr/>
        </p:nvSpPr>
        <p:spPr>
          <a:xfrm>
            <a:off x="5940152" y="6494637"/>
            <a:ext cx="21955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/>
              <a:t>CS in </a:t>
            </a:r>
            <a:r>
              <a:rPr lang="fr-FR" sz="1200" dirty="0" err="1" smtClean="0"/>
              <a:t>Astronomy</a:t>
            </a:r>
            <a:endParaRPr lang="en-US" sz="1200" dirty="0"/>
          </a:p>
        </p:txBody>
      </p:sp>
      <p:pic>
        <p:nvPicPr>
          <p:cNvPr id="8" name="Picture 7" descr="jgirard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r="16597" b="10149"/>
          <a:stretch/>
        </p:blipFill>
        <p:spPr>
          <a:xfrm>
            <a:off x="8208771" y="5394861"/>
            <a:ext cx="866658" cy="10997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05030" y="5117773"/>
            <a:ext cx="843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S. Pires</a:t>
            </a:r>
            <a:endParaRPr lang="en-US" sz="1400" b="1" dirty="0"/>
          </a:p>
        </p:txBody>
      </p:sp>
      <p:sp>
        <p:nvSpPr>
          <p:cNvPr id="42" name="ZoneTexte 62"/>
          <p:cNvSpPr txBox="1"/>
          <p:nvPr/>
        </p:nvSpPr>
        <p:spPr>
          <a:xfrm>
            <a:off x="7273044" y="6494637"/>
            <a:ext cx="21955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dirty="0" smtClean="0"/>
              <a:t>Radio-</a:t>
            </a:r>
            <a:r>
              <a:rPr lang="fr-FR" sz="1200" dirty="0" err="1" smtClean="0"/>
              <a:t>astronomer</a:t>
            </a:r>
            <a:endParaRPr lang="en-US" sz="1200" dirty="0"/>
          </a:p>
        </p:txBody>
      </p:sp>
      <p:pic>
        <p:nvPicPr>
          <p:cNvPr id="18" name="Image 17"/>
          <p:cNvPicPr preferRelativeResize="0"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15" y="5393037"/>
            <a:ext cx="869909" cy="1101600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1620601" y="5118354"/>
            <a:ext cx="1055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A. Coste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PhD </a:t>
            </a:r>
            <a:r>
              <a:rPr lang="fr-FR" sz="1200" dirty="0" err="1" smtClean="0">
                <a:solidFill>
                  <a:schemeClr val="bg1"/>
                </a:solidFill>
              </a:rPr>
              <a:t>Student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812895" y="6505670"/>
            <a:ext cx="73129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200" dirty="0" smtClean="0"/>
              <a:t>CS-</a:t>
            </a:r>
            <a:r>
              <a:rPr lang="fr-FR" sz="1200" dirty="0" err="1" smtClean="0"/>
              <a:t>MRI</a:t>
            </a:r>
            <a:endParaRPr lang="en-US" sz="12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87" y="1196752"/>
            <a:ext cx="2620137" cy="1472184"/>
          </a:xfrm>
          <a:prstGeom prst="rect">
            <a:avLst/>
          </a:prstGeom>
        </p:spPr>
      </p:pic>
      <p:sp>
        <p:nvSpPr>
          <p:cNvPr id="28" name="Double flèche horizontale 27"/>
          <p:cNvSpPr/>
          <p:nvPr/>
        </p:nvSpPr>
        <p:spPr>
          <a:xfrm>
            <a:off x="3968037" y="4478413"/>
            <a:ext cx="1036011" cy="437564"/>
          </a:xfrm>
          <a:prstGeom prst="left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4" y="1124744"/>
            <a:ext cx="2085788" cy="156545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094844" y="1484784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4"/>
                </a:solidFill>
              </a:rPr>
              <a:t>Nurtering</a:t>
            </a:r>
            <a:r>
              <a:rPr lang="fr-FR" b="1" dirty="0" smtClean="0">
                <a:solidFill>
                  <a:schemeClr val="accent4"/>
                </a:solidFill>
              </a:rPr>
              <a:t> interactions</a:t>
            </a:r>
          </a:p>
          <a:p>
            <a:pPr algn="ctr"/>
            <a:r>
              <a:rPr lang="fr-FR" b="1" dirty="0">
                <a:solidFill>
                  <a:schemeClr val="accent4"/>
                </a:solidFill>
              </a:rPr>
              <a:t>i</a:t>
            </a:r>
            <a:r>
              <a:rPr lang="fr-FR" b="1" dirty="0" smtClean="0">
                <a:solidFill>
                  <a:schemeClr val="accent4"/>
                </a:solidFill>
              </a:rPr>
              <a:t>n Compressed</a:t>
            </a:r>
          </a:p>
          <a:p>
            <a:pPr algn="ctr"/>
            <a:r>
              <a:rPr lang="fr-FR" b="1" dirty="0" err="1" smtClean="0">
                <a:solidFill>
                  <a:schemeClr val="accent4"/>
                </a:solidFill>
              </a:rPr>
              <a:t>Sensing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26457"/>
            <a:ext cx="2524125" cy="18097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MRI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r>
              <a:rPr lang="fr-FR" dirty="0" smtClean="0"/>
              <a:t> IN </a:t>
            </a:r>
            <a:r>
              <a:rPr lang="fr-FR" dirty="0" err="1" smtClean="0"/>
              <a:t>COSMIC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647"/>
            <a:ext cx="9144000" cy="58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RADIO-</a:t>
            </a:r>
            <a:r>
              <a:rPr lang="fr-FR" dirty="0" err="1" smtClean="0"/>
              <a:t>INTERFEROMETRY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r>
              <a:rPr lang="fr-FR" dirty="0" smtClean="0"/>
              <a:t> IN </a:t>
            </a:r>
            <a:r>
              <a:rPr lang="fr-FR" dirty="0" err="1" smtClean="0"/>
              <a:t>COSMIC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4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COMMONALITIES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MRI</a:t>
            </a:r>
            <a:r>
              <a:rPr lang="fr-FR" dirty="0" smtClean="0"/>
              <a:t> &amp; RADIO-</a:t>
            </a:r>
            <a:r>
              <a:rPr lang="fr-FR" dirty="0" err="1" smtClean="0"/>
              <a:t>INTERFEROMETRY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268760"/>
            <a:ext cx="6088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Data </a:t>
            </a:r>
            <a:r>
              <a:rPr lang="fr-FR" sz="2200" dirty="0" err="1" smtClean="0"/>
              <a:t>sampling</a:t>
            </a:r>
            <a:r>
              <a:rPr lang="fr-FR" sz="2200" dirty="0" smtClean="0"/>
              <a:t> in the </a:t>
            </a:r>
            <a:r>
              <a:rPr lang="fr-FR" sz="2200" dirty="0" err="1" smtClean="0"/>
              <a:t>2D</a:t>
            </a:r>
            <a:r>
              <a:rPr lang="fr-FR" sz="2200" dirty="0" smtClean="0"/>
              <a:t>/3D Fourier </a:t>
            </a:r>
            <a:r>
              <a:rPr lang="fr-FR" sz="2200" dirty="0" err="1" smtClean="0"/>
              <a:t>domain</a:t>
            </a:r>
            <a:r>
              <a:rPr lang="fr-FR" sz="2200" dirty="0" smtClean="0"/>
              <a:t>:</a:t>
            </a:r>
            <a:endParaRPr lang="en-US" sz="2200" dirty="0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368296" y="2060848"/>
            <a:ext cx="8308160" cy="2453558"/>
            <a:chOff x="568730" y="1290246"/>
            <a:chExt cx="7552870" cy="2230507"/>
          </a:xfrm>
        </p:grpSpPr>
        <p:grpSp>
          <p:nvGrpSpPr>
            <p:cNvPr id="9" name="Groupe 8"/>
            <p:cNvGrpSpPr/>
            <p:nvPr/>
          </p:nvGrpSpPr>
          <p:grpSpPr>
            <a:xfrm>
              <a:off x="2483768" y="1623559"/>
              <a:ext cx="5637832" cy="1897194"/>
              <a:chOff x="2195736" y="1488254"/>
              <a:chExt cx="5637832" cy="1897194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3324963" y="3077671"/>
                <a:ext cx="17075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 smtClean="0"/>
                  <a:t>Spatial</a:t>
                </a:r>
                <a:r>
                  <a:rPr lang="fr-FR" sz="1400" dirty="0"/>
                  <a:t> </a:t>
                </a:r>
                <a:r>
                  <a:rPr lang="fr-FR" sz="1400" dirty="0" err="1" smtClean="0"/>
                  <a:t>frequencies</a:t>
                </a:r>
                <a:endParaRPr lang="fr-FR" sz="1400" dirty="0" smtClean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195736" y="1803013"/>
                <a:ext cx="10518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Acquisition</a:t>
                </a:r>
                <a:endParaRPr lang="fr-FR" sz="1400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4874586" y="1690355"/>
                <a:ext cx="13789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 err="1" smtClean="0"/>
                  <a:t>Linear</a:t>
                </a:r>
                <a:endParaRPr lang="fr-FR" sz="1400" dirty="0" smtClean="0"/>
              </a:p>
              <a:p>
                <a:pPr algn="ctr"/>
                <a:r>
                  <a:rPr lang="fr-FR" sz="1400" dirty="0" smtClean="0"/>
                  <a:t>Reconstruction</a:t>
                </a:r>
                <a:endParaRPr lang="fr-FR" sz="1400" dirty="0"/>
              </a:p>
            </p:txBody>
          </p:sp>
          <p:pic>
            <p:nvPicPr>
              <p:cNvPr id="20" name="Picture 1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9968" y="1488255"/>
                <a:ext cx="1562400" cy="1623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14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0368" y="1488254"/>
                <a:ext cx="1573200" cy="164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30" y="1602095"/>
              <a:ext cx="1865313" cy="1514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044" y="2268956"/>
              <a:ext cx="1209650" cy="396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268956"/>
              <a:ext cx="1342973" cy="396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3957220" y="1290246"/>
              <a:ext cx="9028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i="1" dirty="0" smtClean="0">
                  <a:solidFill>
                    <a:schemeClr val="accent4"/>
                  </a:solidFill>
                </a:rPr>
                <a:t>k</a:t>
              </a:r>
              <a:r>
                <a:rPr lang="fr-FR" sz="1600" dirty="0" smtClean="0">
                  <a:solidFill>
                    <a:schemeClr val="accent4"/>
                  </a:solidFill>
                </a:rPr>
                <a:t>-</a:t>
              </a:r>
              <a:r>
                <a:rPr lang="fr-FR" sz="1600" dirty="0" err="1" smtClean="0">
                  <a:solidFill>
                    <a:schemeClr val="accent4"/>
                  </a:solidFill>
                </a:rPr>
                <a:t>space</a:t>
              </a:r>
              <a:endParaRPr lang="fr-FR" sz="1600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824335" y="1340768"/>
              <a:ext cx="1132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accent4"/>
                  </a:solidFill>
                </a:rPr>
                <a:t>MR Image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546078" y="2617167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>
                  <a:solidFill>
                    <a:schemeClr val="accent4"/>
                  </a:solidFill>
                </a:rPr>
                <a:t>IFFT</a:t>
              </a:r>
              <a:endParaRPr lang="fr-FR" sz="1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76332" y="4077072"/>
            <a:ext cx="2107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FF0000"/>
                </a:solidFill>
              </a:rPr>
              <a:t>7Tesla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MRI</a:t>
            </a:r>
            <a:r>
              <a:rPr lang="fr-FR" sz="1600" b="1" dirty="0" smtClean="0">
                <a:solidFill>
                  <a:srgbClr val="FF0000"/>
                </a:solidFill>
              </a:rPr>
              <a:t> Scanner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@</a:t>
            </a:r>
            <a:r>
              <a:rPr lang="fr-FR" sz="1600" b="1" dirty="0" err="1" smtClean="0">
                <a:solidFill>
                  <a:srgbClr val="FF0000"/>
                </a:solidFill>
              </a:rPr>
              <a:t>NeuroSpin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COMMONALITIES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MRI</a:t>
            </a:r>
            <a:r>
              <a:rPr lang="fr-FR" dirty="0" smtClean="0"/>
              <a:t> &amp; RADIO-</a:t>
            </a:r>
            <a:r>
              <a:rPr lang="fr-FR" dirty="0" err="1" smtClean="0"/>
              <a:t>INTERFEROMETRY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" y="2872949"/>
            <a:ext cx="5041334" cy="36523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48433"/>
            <a:ext cx="3866738" cy="569293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496" y="1269921"/>
            <a:ext cx="50690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err="1" smtClean="0"/>
              <a:t>Sampling</a:t>
            </a:r>
            <a:r>
              <a:rPr lang="fr-FR" sz="2200" dirty="0" smtClean="0"/>
              <a:t> in the </a:t>
            </a:r>
            <a:r>
              <a:rPr lang="fr-FR" sz="2200" dirty="0" err="1" smtClean="0"/>
              <a:t>2D</a:t>
            </a:r>
            <a:r>
              <a:rPr lang="fr-FR" sz="2200" dirty="0" smtClean="0"/>
              <a:t> Fourier </a:t>
            </a:r>
            <a:r>
              <a:rPr lang="fr-FR" sz="2200" dirty="0" err="1" smtClean="0"/>
              <a:t>domain</a:t>
            </a:r>
            <a:r>
              <a:rPr lang="fr-FR" sz="2200" dirty="0" smtClean="0"/>
              <a:t>:</a:t>
            </a:r>
            <a:endParaRPr lang="en-US" sz="2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06856"/>
            <a:ext cx="1973856" cy="6020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3" y="1834579"/>
            <a:ext cx="1762371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COMMON ISSUE: </a:t>
            </a:r>
            <a:r>
              <a:rPr lang="fr-FR" dirty="0" err="1" smtClean="0"/>
              <a:t>NEED</a:t>
            </a:r>
            <a:r>
              <a:rPr lang="fr-FR" dirty="0" smtClean="0"/>
              <a:t> FOR </a:t>
            </a:r>
            <a:r>
              <a:rPr lang="fr-FR" dirty="0" err="1" smtClean="0"/>
              <a:t>SPARSE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3692" y="1190362"/>
            <a:ext cx="86028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High </a:t>
            </a:r>
            <a:r>
              <a:rPr lang="fr-FR" sz="2200" dirty="0" err="1" smtClean="0"/>
              <a:t>resolution</a:t>
            </a:r>
            <a:r>
              <a:rPr lang="fr-FR" sz="2200" dirty="0" smtClean="0"/>
              <a:t> </a:t>
            </a:r>
            <a:r>
              <a:rPr lang="fr-FR" sz="2200" dirty="0" err="1" smtClean="0"/>
              <a:t>imaging</a:t>
            </a:r>
            <a:r>
              <a:rPr lang="fr-FR" sz="2200" dirty="0" smtClean="0"/>
              <a:t> </a:t>
            </a:r>
            <a:r>
              <a:rPr lang="fr-FR" sz="2200" dirty="0" err="1" smtClean="0"/>
              <a:t>requires</a:t>
            </a:r>
            <a:r>
              <a:rPr lang="fr-FR" sz="2200" dirty="0" smtClean="0"/>
              <a:t> </a:t>
            </a:r>
            <a:r>
              <a:rPr lang="fr-FR" sz="2200" dirty="0" err="1" smtClean="0"/>
              <a:t>collecting</a:t>
            </a:r>
            <a:r>
              <a:rPr lang="fr-FR" sz="2200" dirty="0" smtClean="0"/>
              <a:t> </a:t>
            </a:r>
            <a:r>
              <a:rPr lang="fr-FR" sz="2200" dirty="0" err="1" smtClean="0"/>
              <a:t>too</a:t>
            </a:r>
            <a:r>
              <a:rPr lang="fr-FR" sz="2200" dirty="0" smtClean="0"/>
              <a:t> </a:t>
            </a:r>
            <a:r>
              <a:rPr lang="fr-FR" sz="2200" dirty="0" err="1" smtClean="0"/>
              <a:t>much</a:t>
            </a:r>
            <a:r>
              <a:rPr lang="fr-FR" sz="2200" dirty="0" smtClean="0"/>
              <a:t>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err="1" smtClean="0"/>
              <a:t>Temporally-resolved</a:t>
            </a:r>
            <a:r>
              <a:rPr lang="fr-FR" sz="2200" dirty="0" smtClean="0"/>
              <a:t> </a:t>
            </a:r>
            <a:r>
              <a:rPr lang="fr-FR" sz="2200" dirty="0" err="1" smtClean="0"/>
              <a:t>hyperspectral</a:t>
            </a:r>
            <a:r>
              <a:rPr lang="fr-FR" sz="2200" dirty="0" smtClean="0"/>
              <a:t> </a:t>
            </a:r>
            <a:r>
              <a:rPr lang="fr-FR" sz="2200" dirty="0" err="1" smtClean="0"/>
              <a:t>imaging</a:t>
            </a:r>
            <a:r>
              <a:rPr lang="fr-FR" sz="2200" dirty="0" smtClean="0"/>
              <a:t> </a:t>
            </a:r>
            <a:r>
              <a:rPr lang="fr-FR" sz="2200" dirty="0" err="1" smtClean="0"/>
              <a:t>necessary</a:t>
            </a:r>
            <a:r>
              <a:rPr lang="fr-FR" sz="2200" dirty="0" smtClean="0"/>
              <a:t> to </a:t>
            </a:r>
            <a:r>
              <a:rPr lang="fr-FR" sz="2200" dirty="0" err="1" smtClean="0"/>
              <a:t>recover</a:t>
            </a:r>
            <a:endParaRPr lang="fr-FR" sz="2200" dirty="0" smtClean="0"/>
          </a:p>
          <a:p>
            <a:r>
              <a:rPr lang="fr-FR" sz="2200" dirty="0" smtClean="0"/>
              <a:t>     </a:t>
            </a:r>
            <a:r>
              <a:rPr lang="fr-FR" sz="2200" dirty="0" err="1" smtClean="0"/>
              <a:t>fast</a:t>
            </a:r>
            <a:r>
              <a:rPr lang="fr-FR" sz="2200" dirty="0" smtClean="0"/>
              <a:t> </a:t>
            </a:r>
            <a:r>
              <a:rPr lang="fr-FR" sz="2200" dirty="0" err="1" smtClean="0"/>
              <a:t>transient</a:t>
            </a:r>
            <a:r>
              <a:rPr lang="fr-FR" sz="2200" dirty="0" smtClean="0"/>
              <a:t> sources</a:t>
            </a:r>
            <a:endParaRPr lang="en-US" sz="2200" dirty="0"/>
          </a:p>
        </p:txBody>
      </p:sp>
      <p:grpSp>
        <p:nvGrpSpPr>
          <p:cNvPr id="4" name="Groupe 3"/>
          <p:cNvGrpSpPr/>
          <p:nvPr/>
        </p:nvGrpSpPr>
        <p:grpSpPr>
          <a:xfrm>
            <a:off x="971600" y="2708920"/>
            <a:ext cx="7094213" cy="466939"/>
            <a:chOff x="971600" y="3430161"/>
            <a:chExt cx="7094213" cy="466939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501008"/>
              <a:ext cx="1342973" cy="396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2699792" y="3430161"/>
              <a:ext cx="53660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dirty="0" smtClean="0"/>
                <a:t>A </a:t>
              </a:r>
              <a:r>
                <a:rPr lang="fr-FR" sz="2200" dirty="0" err="1" smtClean="0"/>
                <a:t>common</a:t>
              </a:r>
              <a:r>
                <a:rPr lang="fr-FR" sz="2200" dirty="0" smtClean="0"/>
                <a:t> </a:t>
              </a:r>
              <a:r>
                <a:rPr lang="fr-FR" sz="2200" dirty="0" err="1" smtClean="0"/>
                <a:t>need</a:t>
              </a:r>
              <a:r>
                <a:rPr lang="fr-FR" sz="2200" dirty="0" smtClean="0"/>
                <a:t> for </a:t>
              </a:r>
              <a:r>
                <a:rPr lang="fr-FR" sz="2200" dirty="0" smtClean="0">
                  <a:solidFill>
                    <a:srgbClr val="FF0000"/>
                  </a:solidFill>
                </a:rPr>
                <a:t>Compressed </a:t>
              </a:r>
              <a:r>
                <a:rPr lang="fr-FR" sz="2200" dirty="0" err="1" smtClean="0">
                  <a:solidFill>
                    <a:srgbClr val="FF0000"/>
                  </a:solidFill>
                </a:rPr>
                <a:t>Sensing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1295636" y="3212976"/>
            <a:ext cx="7380820" cy="3600400"/>
            <a:chOff x="1295636" y="3212976"/>
            <a:chExt cx="7380820" cy="3600400"/>
          </a:xfrm>
        </p:grpSpPr>
        <p:pic>
          <p:nvPicPr>
            <p:cNvPr id="30" name="Picture 2" descr="http://www.uh.edu/engines/3018-group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84"/>
            <a:stretch/>
          </p:blipFill>
          <p:spPr bwMode="auto">
            <a:xfrm>
              <a:off x="6996335" y="3573016"/>
              <a:ext cx="1680121" cy="2124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à coins arrondis 30"/>
            <p:cNvSpPr/>
            <p:nvPr/>
          </p:nvSpPr>
          <p:spPr>
            <a:xfrm>
              <a:off x="1295636" y="3212976"/>
              <a:ext cx="5148572" cy="864096"/>
            </a:xfrm>
            <a:prstGeom prst="wedgeRoundRectCallout">
              <a:avLst>
                <a:gd name="adj1" fmla="val 61423"/>
                <a:gd name="adj2" fmla="val 47174"/>
                <a:gd name="adj3" fmla="val 16667"/>
              </a:avLst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Data is sparse, compressible, redundant…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Sense the compressed information directly!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012495" y="5733256"/>
              <a:ext cx="1303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 smtClean="0"/>
                <a:t>Donoho</a:t>
              </a:r>
              <a:r>
                <a:rPr lang="fr-FR" sz="900" dirty="0" smtClean="0"/>
                <a:t>, Tao, </a:t>
              </a:r>
              <a:r>
                <a:rPr lang="fr-FR" sz="900" dirty="0" err="1" smtClean="0"/>
                <a:t>Romberg</a:t>
              </a:r>
              <a:r>
                <a:rPr lang="fr-FR" sz="900" dirty="0" smtClean="0"/>
                <a:t>, </a:t>
              </a:r>
              <a:r>
                <a:rPr lang="fr-FR" sz="900" dirty="0" err="1" smtClean="0"/>
                <a:t>Candes</a:t>
              </a:r>
              <a:endParaRPr lang="fr-FR" sz="900" dirty="0"/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3768" y="4093036"/>
              <a:ext cx="3048000" cy="2720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2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: SCIENTIFIC OBJECTIVES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179512" y="1012666"/>
            <a:ext cx="3922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</a:rPr>
              <a:t>Magnetic Resonance Imaging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5496" y="1412776"/>
            <a:ext cx="8712968" cy="2549561"/>
            <a:chOff x="195962" y="1484785"/>
            <a:chExt cx="8712968" cy="2549561"/>
          </a:xfrm>
        </p:grpSpPr>
        <p:sp>
          <p:nvSpPr>
            <p:cNvPr id="74" name="Rectangle 73"/>
            <p:cNvSpPr/>
            <p:nvPr/>
          </p:nvSpPr>
          <p:spPr>
            <a:xfrm>
              <a:off x="467544" y="3095865"/>
              <a:ext cx="2038507" cy="3534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 err="1" smtClean="0">
                  <a:solidFill>
                    <a:srgbClr val="FF0000"/>
                  </a:solidFill>
                </a:rPr>
                <a:t>7Tesla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 (</a:t>
              </a:r>
              <a:r>
                <a:rPr lang="fr-FR" sz="1600" b="1" dirty="0" err="1" smtClean="0">
                  <a:solidFill>
                    <a:srgbClr val="FF0000"/>
                  </a:solidFill>
                </a:rPr>
                <a:t>NeuroSpin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)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195962" y="1484785"/>
              <a:ext cx="8712968" cy="2549561"/>
              <a:chOff x="195962" y="2564905"/>
              <a:chExt cx="8712968" cy="2549561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195962" y="2564905"/>
                <a:ext cx="8712968" cy="2549561"/>
                <a:chOff x="-4700582" y="3579082"/>
                <a:chExt cx="8712968" cy="2442206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-4429000" y="3789040"/>
                  <a:ext cx="7776864" cy="2232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oupe 23"/>
                <p:cNvGrpSpPr/>
                <p:nvPr/>
              </p:nvGrpSpPr>
              <p:grpSpPr>
                <a:xfrm>
                  <a:off x="-4700582" y="3579082"/>
                  <a:ext cx="8712968" cy="2384964"/>
                  <a:chOff x="51946" y="1490850"/>
                  <a:chExt cx="8712968" cy="2384964"/>
                </a:xfrm>
              </p:grpSpPr>
              <p:grpSp>
                <p:nvGrpSpPr>
                  <p:cNvPr id="25" name="Groupe 24"/>
                  <p:cNvGrpSpPr/>
                  <p:nvPr/>
                </p:nvGrpSpPr>
                <p:grpSpPr>
                  <a:xfrm>
                    <a:off x="51946" y="1490850"/>
                    <a:ext cx="8712968" cy="2384964"/>
                    <a:chOff x="2860258" y="3221584"/>
                    <a:chExt cx="8712968" cy="2384964"/>
                  </a:xfrm>
                </p:grpSpPr>
                <p:sp>
                  <p:nvSpPr>
                    <p:cNvPr id="27" name="Rectangle à coins arrondis 26"/>
                    <p:cNvSpPr/>
                    <p:nvPr/>
                  </p:nvSpPr>
                  <p:spPr>
                    <a:xfrm>
                      <a:off x="6047196" y="3221584"/>
                      <a:ext cx="5526030" cy="2384964"/>
                    </a:xfrm>
                    <a:prstGeom prst="roundRect">
                      <a:avLst/>
                    </a:prstGeom>
                    <a:solidFill>
                      <a:schemeClr val="accent1">
                        <a:alpha val="30000"/>
                      </a:schemeClr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grpSp>
                  <p:nvGrpSpPr>
                    <p:cNvPr id="28" name="Groupe 27"/>
                    <p:cNvGrpSpPr/>
                    <p:nvPr/>
                  </p:nvGrpSpPr>
                  <p:grpSpPr>
                    <a:xfrm>
                      <a:off x="2860258" y="3747810"/>
                      <a:ext cx="8496944" cy="1837868"/>
                      <a:chOff x="2837975" y="3747810"/>
                      <a:chExt cx="8496944" cy="1837868"/>
                    </a:xfrm>
                  </p:grpSpPr>
                  <p:grpSp>
                    <p:nvGrpSpPr>
                      <p:cNvPr id="29" name="Groupe 28"/>
                      <p:cNvGrpSpPr/>
                      <p:nvPr/>
                    </p:nvGrpSpPr>
                    <p:grpSpPr>
                      <a:xfrm>
                        <a:off x="2837975" y="3747810"/>
                        <a:ext cx="2914580" cy="1755166"/>
                        <a:chOff x="-42345" y="1484784"/>
                        <a:chExt cx="2914580" cy="1755166"/>
                      </a:xfrm>
                    </p:grpSpPr>
                    <p:pic>
                      <p:nvPicPr>
                        <p:cNvPr id="39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15" y="1484784"/>
                          <a:ext cx="1865313" cy="145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sp>
                      <p:nvSpPr>
                        <p:cNvPr id="40" name="Rectangle 39"/>
                        <p:cNvSpPr/>
                        <p:nvPr/>
                      </p:nvSpPr>
                      <p:spPr>
                        <a:xfrm>
                          <a:off x="-42345" y="2915652"/>
                          <a:ext cx="2914580" cy="324298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fr-FR" sz="1600" b="1" dirty="0" err="1" smtClean="0">
                              <a:solidFill>
                                <a:srgbClr val="FF0000"/>
                              </a:solidFill>
                            </a:rPr>
                            <a:t>7T</a:t>
                          </a:r>
                          <a:r>
                            <a:rPr lang="fr-FR" sz="1600" b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fr-FR" sz="1600" b="1" dirty="0" err="1" smtClean="0">
                              <a:solidFill>
                                <a:srgbClr val="FF0000"/>
                              </a:solidFill>
                            </a:rPr>
                            <a:t>MRI</a:t>
                          </a:r>
                          <a:r>
                            <a:rPr lang="fr-FR" sz="1600" b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fr-FR" sz="1600" b="1" dirty="0" err="1" smtClean="0">
                              <a:solidFill>
                                <a:srgbClr val="FF0000"/>
                              </a:solidFill>
                            </a:rPr>
                            <a:t>scanner@NeuroSpin</a:t>
                          </a:r>
                          <a:endParaRPr lang="fr-FR" sz="16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1" name="ZoneTexte 30"/>
                      <p:cNvSpPr txBox="1"/>
                      <p:nvPr/>
                    </p:nvSpPr>
                    <p:spPr>
                      <a:xfrm>
                        <a:off x="6133893" y="5290859"/>
                        <a:ext cx="2084224" cy="2948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 err="1" smtClean="0">
                            <a:solidFill>
                              <a:schemeClr val="accent4"/>
                            </a:solidFill>
                          </a:rPr>
                          <a:t>Random</a:t>
                        </a:r>
                        <a:r>
                          <a:rPr lang="fr-FR" sz="1400" dirty="0" smtClean="0">
                            <a:solidFill>
                              <a:schemeClr val="accent4"/>
                            </a:solidFill>
                          </a:rPr>
                          <a:t> </a:t>
                        </a:r>
                        <a:r>
                          <a:rPr lang="fr-FR" sz="1400" dirty="0" err="1" smtClean="0">
                            <a:solidFill>
                              <a:schemeClr val="accent4"/>
                            </a:solidFill>
                          </a:rPr>
                          <a:t>undersampling</a:t>
                        </a:r>
                        <a:endParaRPr lang="fr-FR" sz="1400" dirty="0" smtClean="0">
                          <a:solidFill>
                            <a:schemeClr val="accent4"/>
                          </a:solidFill>
                        </a:endParaRPr>
                      </a:p>
                    </p:txBody>
                  </p:sp>
                  <p:sp>
                    <p:nvSpPr>
                      <p:cNvPr id="34" name="ZoneTexte 33"/>
                      <p:cNvSpPr txBox="1"/>
                      <p:nvPr/>
                    </p:nvSpPr>
                    <p:spPr>
                      <a:xfrm>
                        <a:off x="8142415" y="4043485"/>
                        <a:ext cx="950901" cy="2948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 err="1" smtClean="0">
                            <a:solidFill>
                              <a:schemeClr val="accent4"/>
                            </a:solidFill>
                          </a:rPr>
                          <a:t>Nonlinear</a:t>
                        </a:r>
                        <a:endParaRPr lang="fr-FR" sz="1400" dirty="0" smtClean="0">
                          <a:solidFill>
                            <a:schemeClr val="accent4"/>
                          </a:solidFill>
                        </a:endParaRPr>
                      </a:p>
                    </p:txBody>
                  </p:sp>
                  <p:sp>
                    <p:nvSpPr>
                      <p:cNvPr id="37" name="ZoneTexte 36"/>
                      <p:cNvSpPr txBox="1"/>
                      <p:nvPr/>
                    </p:nvSpPr>
                    <p:spPr>
                      <a:xfrm>
                        <a:off x="9188177" y="5290861"/>
                        <a:ext cx="2146742" cy="2948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 err="1" smtClean="0">
                            <a:solidFill>
                              <a:schemeClr val="accent4"/>
                            </a:solidFill>
                          </a:rPr>
                          <a:t>Sparsity</a:t>
                        </a:r>
                        <a:r>
                          <a:rPr lang="fr-FR" sz="1400" dirty="0" smtClean="0">
                            <a:solidFill>
                              <a:schemeClr val="accent4"/>
                            </a:solidFill>
                          </a:rPr>
                          <a:t> in </a:t>
                        </a:r>
                        <a:r>
                          <a:rPr lang="fr-FR" sz="1400" dirty="0" err="1" smtClean="0">
                            <a:solidFill>
                              <a:schemeClr val="accent4"/>
                            </a:solidFill>
                          </a:rPr>
                          <a:t>wavelet</a:t>
                        </a:r>
                        <a:r>
                          <a:rPr lang="fr-FR" sz="1400" dirty="0" smtClean="0">
                            <a:solidFill>
                              <a:schemeClr val="accent4"/>
                            </a:solidFill>
                          </a:rPr>
                          <a:t> basis</a:t>
                        </a:r>
                      </a:p>
                    </p:txBody>
                  </p:sp>
                </p:grpSp>
              </p:grpSp>
              <p:sp>
                <p:nvSpPr>
                  <p:cNvPr id="26" name="Rectangle 25"/>
                  <p:cNvSpPr/>
                  <p:nvPr/>
                </p:nvSpPr>
                <p:spPr>
                  <a:xfrm>
                    <a:off x="4255650" y="1490850"/>
                    <a:ext cx="3429144" cy="3537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fr-FR" dirty="0"/>
                      <a:t>Compressed </a:t>
                    </a:r>
                    <a:r>
                      <a:rPr lang="fr-FR" dirty="0" err="1" smtClean="0"/>
                      <a:t>Sensing</a:t>
                    </a:r>
                    <a:r>
                      <a:rPr lang="fr-FR" dirty="0" smtClean="0"/>
                      <a:t> (CS-</a:t>
                    </a:r>
                    <a:r>
                      <a:rPr lang="fr-FR" dirty="0" err="1" smtClean="0"/>
                      <a:t>MRI</a:t>
                    </a:r>
                    <a:r>
                      <a:rPr lang="fr-FR" dirty="0" smtClean="0"/>
                      <a:t>)</a:t>
                    </a:r>
                    <a:endParaRPr lang="fr-FR" dirty="0"/>
                  </a:p>
                </p:txBody>
              </p:sp>
            </p:grpSp>
          </p:grpSp>
          <p:sp>
            <p:nvSpPr>
              <p:cNvPr id="67" name="ZoneTexte 66"/>
              <p:cNvSpPr txBox="1"/>
              <p:nvPr/>
            </p:nvSpPr>
            <p:spPr>
              <a:xfrm>
                <a:off x="2542759" y="3501008"/>
                <a:ext cx="562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Data</a:t>
                </a:r>
                <a:endParaRPr lang="fr-FR" sz="1400" dirty="0"/>
              </a:p>
            </p:txBody>
          </p:sp>
        </p:grpSp>
        <p:sp>
          <p:nvSpPr>
            <p:cNvPr id="71" name="ZoneTexte 70"/>
            <p:cNvSpPr txBox="1"/>
            <p:nvPr/>
          </p:nvSpPr>
          <p:spPr>
            <a:xfrm>
              <a:off x="3868370" y="1790688"/>
              <a:ext cx="127791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4"/>
                  </a:solidFill>
                </a:rPr>
                <a:t>Fourier </a:t>
              </a:r>
              <a:r>
                <a:rPr lang="fr-FR" sz="1400" dirty="0" err="1" smtClean="0">
                  <a:solidFill>
                    <a:schemeClr val="accent4"/>
                  </a:solidFill>
                </a:rPr>
                <a:t>space</a:t>
              </a:r>
              <a:endParaRPr lang="fr-FR" sz="1400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178638" y="1825080"/>
              <a:ext cx="1010212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4"/>
                  </a:solidFill>
                </a:rPr>
                <a:t>MR Image</a:t>
              </a: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89016"/>
            <a:ext cx="1571017" cy="1584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4741" y="2006305"/>
            <a:ext cx="1634242" cy="1638719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2187464" y="299701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</a:t>
            </a:r>
            <a:r>
              <a:rPr lang="fr-FR" sz="1400" dirty="0" smtClean="0"/>
              <a:t>cquisition</a:t>
            </a:r>
            <a:endParaRPr lang="fr-FR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5161201" y="2917489"/>
            <a:ext cx="1308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sz="1400" dirty="0" smtClean="0">
                <a:solidFill>
                  <a:srgbClr val="0091C3"/>
                </a:solidFill>
              </a:rPr>
              <a:t>Image</a:t>
            </a:r>
          </a:p>
          <a:p>
            <a:pPr lvl="0" algn="ctr"/>
            <a:r>
              <a:rPr lang="fr-FR" sz="1400" dirty="0" smtClean="0">
                <a:solidFill>
                  <a:srgbClr val="0091C3"/>
                </a:solidFill>
              </a:rPr>
              <a:t>reconstruction</a:t>
            </a:r>
            <a:endParaRPr lang="fr-FR" sz="1400" dirty="0">
              <a:solidFill>
                <a:srgbClr val="0091C3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2236172" y="2602862"/>
            <a:ext cx="947035" cy="369546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èche droite 49"/>
          <p:cNvSpPr/>
          <p:nvPr/>
        </p:nvSpPr>
        <p:spPr>
          <a:xfrm>
            <a:off x="5252944" y="2603984"/>
            <a:ext cx="1191264" cy="369546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à coins arrondis 52"/>
          <p:cNvSpPr/>
          <p:nvPr/>
        </p:nvSpPr>
        <p:spPr>
          <a:xfrm rot="20486083">
            <a:off x="3180263" y="1796245"/>
            <a:ext cx="4623309" cy="15121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Stakes in MRI: </a:t>
            </a:r>
            <a:r>
              <a:rPr lang="en-US" b="1" dirty="0" smtClean="0"/>
              <a:t>Reduce </a:t>
            </a:r>
            <a:r>
              <a:rPr lang="en-US" b="1" dirty="0"/>
              <a:t>acquisition </a:t>
            </a:r>
            <a:r>
              <a:rPr lang="en-US" b="1" dirty="0" smtClean="0"/>
              <a:t>time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Improve patient comfort, decrease </a:t>
            </a:r>
            <a:r>
              <a:rPr lang="en-US" sz="1500" dirty="0"/>
              <a:t>exam cost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Avoid </a:t>
            </a:r>
            <a:r>
              <a:rPr lang="en-US" sz="1500" dirty="0"/>
              <a:t>heating tissues </a:t>
            </a:r>
            <a:r>
              <a:rPr lang="en-US" sz="1500" dirty="0" smtClean="0"/>
              <a:t>at high magnetic field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Limit </a:t>
            </a:r>
            <a:r>
              <a:rPr lang="en-US" sz="1500" dirty="0" smtClean="0"/>
              <a:t>patient’s movement artifacts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Achieve very high resolution in space, </a:t>
            </a:r>
            <a:r>
              <a:rPr lang="en-US" sz="1500" dirty="0" smtClean="0"/>
              <a:t>time, …</a:t>
            </a:r>
            <a:endParaRPr lang="en-US" sz="15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51520" y="3964994"/>
            <a:ext cx="8515149" cy="2848382"/>
            <a:chOff x="233315" y="3964994"/>
            <a:chExt cx="8515149" cy="2848382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3222235" y="4405174"/>
              <a:ext cx="5526229" cy="2408202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5515" y="4666816"/>
              <a:ext cx="2522880" cy="209664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00"/>
            <a:stretch/>
          </p:blipFill>
          <p:spPr>
            <a:xfrm>
              <a:off x="306879" y="4860368"/>
              <a:ext cx="1894492" cy="1714500"/>
            </a:xfrm>
            <a:prstGeom prst="rect">
              <a:avLst/>
            </a:prstGeom>
          </p:spPr>
        </p:pic>
        <p:sp>
          <p:nvSpPr>
            <p:cNvPr id="76" name="ZoneTexte 75"/>
            <p:cNvSpPr txBox="1"/>
            <p:nvPr/>
          </p:nvSpPr>
          <p:spPr>
            <a:xfrm>
              <a:off x="233315" y="3964994"/>
              <a:ext cx="28664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000" dirty="0" smtClean="0">
                  <a:solidFill>
                    <a:schemeClr val="accent2"/>
                  </a:solidFill>
                </a:rPr>
                <a:t>Radio-interferometry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4719974"/>
              <a:ext cx="1851660" cy="1877378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2368579" y="5244084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Data</a:t>
              </a:r>
              <a:endParaRPr lang="fr-FR" sz="1400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153423" y="5851573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a</a:t>
              </a:r>
              <a:r>
                <a:rPr lang="fr-FR" sz="1400" dirty="0" smtClean="0"/>
                <a:t>cquisition</a:t>
              </a:r>
              <a:endParaRPr lang="fr-FR" sz="14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707904" y="4445415"/>
              <a:ext cx="1277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4"/>
                  </a:solidFill>
                </a:rPr>
                <a:t>Fourier space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378979" y="5166351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>
                  <a:solidFill>
                    <a:schemeClr val="accent4"/>
                  </a:solidFill>
                </a:rPr>
                <a:t>Nonlinear</a:t>
              </a:r>
              <a:endParaRPr lang="fr-FR" sz="1400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44" name="Flèche droite 43"/>
            <p:cNvSpPr/>
            <p:nvPr/>
          </p:nvSpPr>
          <p:spPr>
            <a:xfrm>
              <a:off x="2229473" y="5497853"/>
              <a:ext cx="947035" cy="36954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èche droite 50"/>
            <p:cNvSpPr/>
            <p:nvPr/>
          </p:nvSpPr>
          <p:spPr>
            <a:xfrm>
              <a:off x="5317259" y="5498393"/>
              <a:ext cx="1126950" cy="36954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220072" y="5849166"/>
              <a:ext cx="1308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fr-FR" sz="1400" dirty="0" smtClean="0">
                  <a:solidFill>
                    <a:srgbClr val="0091C3"/>
                  </a:solidFill>
                </a:rPr>
                <a:t>Image</a:t>
              </a:r>
            </a:p>
            <a:p>
              <a:pPr lvl="0" algn="ctr"/>
              <a:r>
                <a:rPr lang="fr-FR" sz="1400" dirty="0" smtClean="0">
                  <a:solidFill>
                    <a:srgbClr val="0091C3"/>
                  </a:solidFill>
                </a:rPr>
                <a:t>reconstruction</a:t>
              </a:r>
              <a:endParaRPr lang="fr-FR" sz="1400" dirty="0">
                <a:solidFill>
                  <a:srgbClr val="0091C3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341110" y="4437112"/>
              <a:ext cx="221541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400" dirty="0" err="1" smtClean="0">
                  <a:solidFill>
                    <a:schemeClr val="accent4"/>
                  </a:solidFill>
                </a:rPr>
                <a:t>Galaxy</a:t>
              </a:r>
              <a:r>
                <a:rPr lang="fr-FR" sz="1400" dirty="0" smtClean="0">
                  <a:solidFill>
                    <a:schemeClr val="accent4"/>
                  </a:solidFill>
                </a:rPr>
                <a:t> image (</a:t>
              </a:r>
              <a:r>
                <a:rPr lang="fr-FR" sz="1400" dirty="0" err="1" smtClean="0">
                  <a:solidFill>
                    <a:schemeClr val="accent4"/>
                  </a:solidFill>
                </a:rPr>
                <a:t>Cygnus</a:t>
              </a:r>
              <a:r>
                <a:rPr lang="fr-FR" sz="1400" dirty="0" smtClean="0">
                  <a:solidFill>
                    <a:schemeClr val="accent4"/>
                  </a:solidFill>
                </a:rPr>
                <a:t> A)</a:t>
              </a:r>
            </a:p>
          </p:txBody>
        </p:sp>
      </p:grpSp>
      <p:sp>
        <p:nvSpPr>
          <p:cNvPr id="48" name="Rectangle à coins arrondis 47"/>
          <p:cNvSpPr/>
          <p:nvPr/>
        </p:nvSpPr>
        <p:spPr>
          <a:xfrm rot="20460692">
            <a:off x="3140836" y="4662197"/>
            <a:ext cx="4623309" cy="1512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Stakes in </a:t>
            </a:r>
            <a:r>
              <a:rPr lang="en-US" dirty="0" smtClean="0"/>
              <a:t>Radio-Astronomy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Achieve </a:t>
            </a:r>
            <a:r>
              <a:rPr lang="en-US" sz="1500" dirty="0"/>
              <a:t>very high resolution in space, </a:t>
            </a:r>
            <a:r>
              <a:rPr lang="en-US" sz="1500" dirty="0" smtClean="0"/>
              <a:t>time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Reconstruct</a:t>
            </a:r>
            <a:r>
              <a:rPr lang="fr-FR" sz="1500" dirty="0" smtClean="0"/>
              <a:t> </a:t>
            </a:r>
            <a:r>
              <a:rPr lang="fr-FR" sz="1500" dirty="0" err="1" smtClean="0"/>
              <a:t>hyperspectral</a:t>
            </a:r>
            <a:r>
              <a:rPr lang="fr-FR" sz="1500" dirty="0" smtClean="0"/>
              <a:t> cube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 err="1" smtClean="0"/>
              <a:t>Detection</a:t>
            </a:r>
            <a:r>
              <a:rPr lang="fr-FR" sz="1500" dirty="0" smtClean="0"/>
              <a:t> of </a:t>
            </a:r>
            <a:r>
              <a:rPr lang="fr-FR" sz="1500" dirty="0" err="1" smtClean="0"/>
              <a:t>transient</a:t>
            </a:r>
            <a:r>
              <a:rPr lang="fr-FR" sz="1500" dirty="0" smtClean="0"/>
              <a:t>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 err="1" smtClean="0"/>
              <a:t>Estimate</a:t>
            </a:r>
            <a:r>
              <a:rPr lang="fr-FR" sz="1500" dirty="0" smtClean="0"/>
              <a:t> the signal relative to the </a:t>
            </a:r>
            <a:r>
              <a:rPr lang="fr-FR" sz="1500" dirty="0" err="1" smtClean="0"/>
              <a:t>Epoch</a:t>
            </a:r>
            <a:r>
              <a:rPr lang="fr-FR" sz="1500" dirty="0" smtClean="0"/>
              <a:t> of </a:t>
            </a:r>
            <a:r>
              <a:rPr lang="fr-FR" sz="1500" dirty="0" err="1"/>
              <a:t>r</a:t>
            </a:r>
            <a:r>
              <a:rPr lang="fr-FR" sz="1500" dirty="0" err="1" smtClean="0"/>
              <a:t>eionisation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130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: MAJOR </a:t>
            </a:r>
            <a:r>
              <a:rPr lang="fr-FR" dirty="0" err="1" smtClean="0"/>
              <a:t>STAKES</a:t>
            </a:r>
            <a:r>
              <a:rPr lang="fr-FR" dirty="0" smtClean="0"/>
              <a:t> FOR CEA &amp; </a:t>
            </a:r>
            <a:r>
              <a:rPr lang="fr-FR" dirty="0" err="1" smtClean="0"/>
              <a:t>DRF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6196" y="1262370"/>
            <a:ext cx="8935459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/>
                </a:solidFill>
              </a:rPr>
              <a:t>MRI (11.7 </a:t>
            </a:r>
            <a:r>
              <a:rPr lang="en-US" sz="2200" dirty="0">
                <a:solidFill>
                  <a:schemeClr val="accent1"/>
                </a:solidFill>
              </a:rPr>
              <a:t>Tesla magnet </a:t>
            </a:r>
            <a:r>
              <a:rPr lang="en-US" sz="2200" dirty="0" smtClean="0">
                <a:solidFill>
                  <a:schemeClr val="accent1"/>
                </a:solidFill>
              </a:rPr>
              <a:t>at NeuroSpin, ISEULT project)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 smtClean="0"/>
              <a:t>60 millions of </a:t>
            </a:r>
            <a:r>
              <a:rPr lang="fr-FR" sz="2200" dirty="0" err="1" smtClean="0"/>
              <a:t>investment</a:t>
            </a:r>
            <a:r>
              <a:rPr lang="fr-FR" sz="2200" dirty="0"/>
              <a:t> </a:t>
            </a:r>
            <a:r>
              <a:rPr lang="fr-FR" sz="2200" dirty="0" smtClean="0"/>
              <a:t>for the </a:t>
            </a:r>
            <a:r>
              <a:rPr lang="fr-FR" sz="2200" dirty="0" err="1" smtClean="0"/>
              <a:t>strongest</a:t>
            </a:r>
            <a:r>
              <a:rPr lang="fr-FR" sz="2200" dirty="0" smtClean="0"/>
              <a:t> machine </a:t>
            </a:r>
            <a:r>
              <a:rPr lang="fr-FR" sz="2200" dirty="0" err="1" smtClean="0"/>
              <a:t>worldwide</a:t>
            </a:r>
            <a:endParaRPr lang="fr-F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 smtClean="0"/>
              <a:t>Optimal exploitation </a:t>
            </a:r>
            <a:r>
              <a:rPr lang="fr-FR" sz="2200" dirty="0" err="1" smtClean="0"/>
              <a:t>based</a:t>
            </a:r>
            <a:r>
              <a:rPr lang="fr-FR" sz="2200" dirty="0" smtClean="0"/>
              <a:t> on CS: </a:t>
            </a:r>
            <a:r>
              <a:rPr lang="fr-FR" sz="2200" dirty="0" err="1" smtClean="0"/>
              <a:t>imaging</a:t>
            </a:r>
            <a:r>
              <a:rPr lang="fr-FR" sz="2200" dirty="0" smtClean="0"/>
              <a:t> </a:t>
            </a:r>
            <a:r>
              <a:rPr lang="fr-FR" sz="2200" dirty="0" err="1" smtClean="0"/>
              <a:t>better</a:t>
            </a:r>
            <a:r>
              <a:rPr lang="fr-FR" sz="2200" dirty="0" smtClean="0"/>
              <a:t> and </a:t>
            </a:r>
            <a:r>
              <a:rPr lang="fr-FR" sz="2200" dirty="0" err="1" smtClean="0"/>
              <a:t>faster</a:t>
            </a:r>
            <a:endParaRPr lang="fr-F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 smtClean="0"/>
              <a:t>Disruptive </a:t>
            </a:r>
            <a:r>
              <a:rPr lang="fr-FR" sz="2200" dirty="0" err="1" smtClean="0"/>
              <a:t>technology</a:t>
            </a:r>
            <a:r>
              <a:rPr lang="fr-FR" sz="2200" dirty="0" smtClean="0"/>
              <a:t> </a:t>
            </a:r>
            <a:r>
              <a:rPr lang="fr-FR" sz="2200" dirty="0" err="1" smtClean="0"/>
              <a:t>transferable</a:t>
            </a:r>
            <a:r>
              <a:rPr lang="fr-FR" sz="2200" dirty="0" smtClean="0"/>
              <a:t> to </a:t>
            </a:r>
            <a:r>
              <a:rPr lang="fr-FR" sz="2200" dirty="0" err="1" smtClean="0"/>
              <a:t>industry</a:t>
            </a:r>
            <a:r>
              <a:rPr lang="fr-FR" sz="2200" dirty="0" smtClean="0"/>
              <a:t> (Siemens, GE …)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 err="1" smtClean="0"/>
              <a:t>Partnerships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Europe (Germany) and US (</a:t>
            </a:r>
            <a:r>
              <a:rPr lang="fr-FR" sz="2200" dirty="0" err="1" smtClean="0"/>
              <a:t>CMRR</a:t>
            </a:r>
            <a:r>
              <a:rPr lang="fr-FR" sz="2200" dirty="0" smtClean="0"/>
              <a:t>)</a:t>
            </a:r>
          </a:p>
          <a:p>
            <a:endParaRPr lang="fr-F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2"/>
                </a:solidFill>
              </a:rPr>
              <a:t>Radio-interferometry (Squared </a:t>
            </a:r>
            <a:r>
              <a:rPr lang="en-US" sz="2200" dirty="0" smtClean="0">
                <a:solidFill>
                  <a:schemeClr val="accent2"/>
                </a:solidFill>
              </a:rPr>
              <a:t>Kilometer </a:t>
            </a:r>
            <a:r>
              <a:rPr lang="en-US" sz="2200" dirty="0" smtClean="0">
                <a:solidFill>
                  <a:schemeClr val="accent2"/>
                </a:solidFill>
              </a:rPr>
              <a:t>Array telescope)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 err="1" smtClean="0"/>
              <a:t>Positioning</a:t>
            </a:r>
            <a:r>
              <a:rPr lang="fr-FR" sz="2200" dirty="0" smtClean="0"/>
              <a:t> on the </a:t>
            </a:r>
            <a:r>
              <a:rPr lang="fr-FR" sz="2200" dirty="0" err="1" smtClean="0"/>
              <a:t>biggest</a:t>
            </a:r>
            <a:r>
              <a:rPr lang="fr-FR" sz="2200" dirty="0" smtClean="0"/>
              <a:t> </a:t>
            </a:r>
            <a:r>
              <a:rPr lang="fr-FR" sz="2200" dirty="0" err="1" smtClean="0"/>
              <a:t>array</a:t>
            </a:r>
            <a:r>
              <a:rPr lang="fr-FR" sz="2200" dirty="0" smtClean="0"/>
              <a:t> </a:t>
            </a:r>
            <a:r>
              <a:rPr lang="fr-FR" sz="2200" dirty="0" err="1" smtClean="0"/>
              <a:t>telescope</a:t>
            </a:r>
            <a:r>
              <a:rPr lang="fr-FR" sz="2200" dirty="0" smtClean="0"/>
              <a:t> </a:t>
            </a:r>
            <a:r>
              <a:rPr lang="fr-FR" sz="2200" dirty="0" err="1" smtClean="0"/>
              <a:t>worldwide</a:t>
            </a:r>
            <a:endParaRPr lang="fr-F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dirty="0" err="1" smtClean="0"/>
              <a:t>Big</a:t>
            </a:r>
            <a:r>
              <a:rPr lang="fr-FR" sz="2200" dirty="0" smtClean="0"/>
              <a:t> data </a:t>
            </a:r>
            <a:r>
              <a:rPr lang="fr-FR" sz="2200" dirty="0" err="1" smtClean="0"/>
              <a:t>analysis</a:t>
            </a:r>
            <a:r>
              <a:rPr lang="fr-FR" sz="2200" dirty="0" smtClean="0"/>
              <a:t> (Data </a:t>
            </a:r>
            <a:r>
              <a:rPr lang="fr-FR" sz="2200" dirty="0" err="1" smtClean="0"/>
              <a:t>deluge</a:t>
            </a:r>
            <a:r>
              <a:rPr lang="fr-FR" sz="2200" dirty="0" smtClean="0"/>
              <a:t>: </a:t>
            </a:r>
            <a:r>
              <a:rPr lang="fr-FR" sz="2200" dirty="0"/>
              <a:t>SKA </a:t>
            </a:r>
            <a:r>
              <a:rPr lang="fr-FR" sz="2200" dirty="0" err="1"/>
              <a:t>will</a:t>
            </a:r>
            <a:r>
              <a:rPr lang="fr-FR" sz="2200" dirty="0"/>
              <a:t> </a:t>
            </a:r>
            <a:r>
              <a:rPr lang="fr-FR" sz="2200" dirty="0" err="1"/>
              <a:t>acquire</a:t>
            </a:r>
            <a:r>
              <a:rPr lang="fr-FR" sz="2200" dirty="0"/>
              <a:t> 9 Tb/s, </a:t>
            </a:r>
          </a:p>
          <a:p>
            <a:pPr marL="800100" lvl="1" indent="-342900"/>
            <a:r>
              <a:rPr lang="fr-FR" sz="2200" dirty="0"/>
              <a:t>  		more </a:t>
            </a:r>
            <a:r>
              <a:rPr lang="fr-FR" sz="2200" dirty="0" err="1"/>
              <a:t>than</a:t>
            </a:r>
            <a:r>
              <a:rPr lang="fr-FR" sz="2200" dirty="0"/>
              <a:t> Google  !!!   and </a:t>
            </a:r>
            <a:r>
              <a:rPr lang="fr-FR" sz="2200" dirty="0" err="1"/>
              <a:t>1PB</a:t>
            </a:r>
            <a:r>
              <a:rPr lang="fr-FR" sz="2200" dirty="0"/>
              <a:t> per </a:t>
            </a:r>
            <a:r>
              <a:rPr lang="fr-FR" sz="2200" dirty="0" err="1"/>
              <a:t>day</a:t>
            </a:r>
            <a:r>
              <a:rPr lang="fr-FR" sz="2200" dirty="0"/>
              <a:t> in the archive</a:t>
            </a:r>
            <a:r>
              <a:rPr lang="fr-FR" sz="2200" dirty="0" smtClean="0"/>
              <a:t>)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16196" y="4582800"/>
            <a:ext cx="8172228" cy="2158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COSMIC</a:t>
            </a:r>
            <a:r>
              <a:rPr lang="fr-FR" dirty="0" smtClean="0"/>
              <a:t>: ISSUES &amp; LOCKS UP (1/4)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6196" y="1124744"/>
            <a:ext cx="79095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err="1" smtClean="0">
                <a:solidFill>
                  <a:schemeClr val="accent1"/>
                </a:solidFill>
              </a:rPr>
              <a:t>MRI</a:t>
            </a:r>
            <a:r>
              <a:rPr lang="fr-FR" sz="2200" dirty="0" smtClean="0">
                <a:solidFill>
                  <a:schemeClr val="accent1"/>
                </a:solidFill>
              </a:rPr>
              <a:t>:</a:t>
            </a:r>
            <a:r>
              <a:rPr lang="fr-FR" sz="2200" dirty="0" smtClean="0"/>
              <a:t> </a:t>
            </a:r>
            <a:r>
              <a:rPr lang="fr-FR" sz="2200" dirty="0" err="1" smtClean="0"/>
              <a:t>Optimize</a:t>
            </a:r>
            <a:r>
              <a:rPr lang="fr-FR" sz="2200" dirty="0" smtClean="0"/>
              <a:t> </a:t>
            </a:r>
            <a:r>
              <a:rPr lang="fr-FR" sz="2200" b="1" dirty="0" smtClean="0"/>
              <a:t>image </a:t>
            </a:r>
            <a:r>
              <a:rPr lang="fr-FR" sz="2200" b="1" dirty="0" err="1" smtClean="0"/>
              <a:t>representation</a:t>
            </a:r>
            <a:r>
              <a:rPr lang="fr-FR" sz="2200" dirty="0" smtClean="0"/>
              <a:t> &amp; </a:t>
            </a:r>
            <a:r>
              <a:rPr lang="fr-FR" sz="2200" b="1" dirty="0" err="1" smtClean="0"/>
              <a:t>increase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sparsity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lvl="1"/>
            <a:endParaRPr lang="fr-FR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lvl="1"/>
            <a:endParaRPr lang="fr-FR" sz="2200" dirty="0" smtClean="0"/>
          </a:p>
          <a:p>
            <a:endParaRPr lang="fr-FR" sz="2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28744" y="1491174"/>
            <a:ext cx="191546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4" y="1764085"/>
            <a:ext cx="3395184" cy="419158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96" y="1749502"/>
            <a:ext cx="3801006" cy="1991003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3949262" y="3867438"/>
            <a:ext cx="5087233" cy="2590547"/>
            <a:chOff x="3949262" y="4005064"/>
            <a:chExt cx="5087233" cy="2590547"/>
          </a:xfrm>
        </p:grpSpPr>
        <p:grpSp>
          <p:nvGrpSpPr>
            <p:cNvPr id="28" name="Groupe 27"/>
            <p:cNvGrpSpPr/>
            <p:nvPr/>
          </p:nvGrpSpPr>
          <p:grpSpPr>
            <a:xfrm>
              <a:off x="3949262" y="4005064"/>
              <a:ext cx="4871210" cy="2590547"/>
              <a:chOff x="3949262" y="4005064"/>
              <a:chExt cx="4871210" cy="2590547"/>
            </a:xfrm>
          </p:grpSpPr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9262" y="4005064"/>
                <a:ext cx="2494946" cy="2512094"/>
              </a:xfrm>
              <a:prstGeom prst="rect">
                <a:avLst/>
              </a:prstGeom>
            </p:spPr>
          </p:pic>
          <p:pic>
            <p:nvPicPr>
              <p:cNvPr id="25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198465" y="5263377"/>
                <a:ext cx="1080120" cy="435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ZoneTexte 25"/>
              <p:cNvSpPr txBox="1"/>
              <p:nvPr/>
            </p:nvSpPr>
            <p:spPr>
              <a:xfrm>
                <a:off x="6660232" y="5949280"/>
                <a:ext cx="2160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/>
                  <a:t>Curvelets</a:t>
                </a:r>
                <a:endParaRPr lang="fr-FR" dirty="0" smtClean="0"/>
              </a:p>
              <a:p>
                <a:pPr algn="ctr"/>
                <a:r>
                  <a:rPr lang="fr-FR" dirty="0" err="1" smtClean="0"/>
                  <a:t>Starlets</a:t>
                </a:r>
                <a:r>
                  <a:rPr lang="fr-FR" dirty="0" smtClean="0"/>
                  <a:t>, </a:t>
                </a:r>
                <a:r>
                  <a:rPr lang="en-US" dirty="0" err="1" smtClean="0"/>
                  <a:t>shearlets</a:t>
                </a:r>
                <a:endParaRPr lang="fr-FR" dirty="0" smtClean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/>
                <p:cNvSpPr txBox="1"/>
                <p:nvPr/>
              </p:nvSpPr>
              <p:spPr>
                <a:xfrm>
                  <a:off x="6569153" y="4005064"/>
                  <a:ext cx="246734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dirty="0" err="1" smtClean="0">
                      <a:solidFill>
                        <a:srgbClr val="C00000"/>
                      </a:solidFill>
                    </a:rPr>
                    <a:t>Redundant</a:t>
                  </a:r>
                  <a:r>
                    <a:rPr lang="fr-FR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fr-FR" dirty="0" err="1" smtClean="0">
                      <a:solidFill>
                        <a:srgbClr val="C00000"/>
                      </a:solidFill>
                    </a:rPr>
                    <a:t>transforms</a:t>
                  </a:r>
                  <a:endParaRPr lang="fr-FR" dirty="0" smtClean="0">
                    <a:solidFill>
                      <a:srgbClr val="C00000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𝜱</m:t>
                      </m:r>
                    </m:oMath>
                  </a14:m>
                  <a:r>
                    <a:rPr lang="fr-FR" dirty="0" smtClean="0"/>
                    <a:t> </a:t>
                  </a:r>
                  <a:r>
                    <a:rPr lang="fr-FR" dirty="0" err="1" smtClean="0"/>
                    <a:t>induces</a:t>
                  </a:r>
                  <a:r>
                    <a:rPr lang="fr-FR" dirty="0" smtClean="0"/>
                    <a:t> </a:t>
                  </a:r>
                  <a:r>
                    <a:rPr lang="fr-FR" dirty="0" err="1" smtClean="0"/>
                    <a:t>sparser</a:t>
                  </a:r>
                  <a:endParaRPr lang="fr-FR" dirty="0"/>
                </a:p>
                <a:p>
                  <a:pPr algn="ctr"/>
                  <a:r>
                    <a:rPr lang="fr-FR" dirty="0" err="1" smtClean="0"/>
                    <a:t>decompositions</a:t>
                  </a:r>
                  <a:r>
                    <a:rPr lang="fr-FR" dirty="0" smtClean="0"/>
                    <a:t> </a:t>
                  </a:r>
                  <a14:m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a14:m>
                  <a:endParaRPr lang="fr-FR" b="1" dirty="0" smtClean="0"/>
                </a:p>
              </p:txBody>
            </p:sp>
          </mc:Choice>
          <mc:Fallback xmlns="">
            <p:sp>
              <p:nvSpPr>
                <p:cNvPr id="29" name="ZoneTexte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153" y="4005064"/>
                  <a:ext cx="2467342" cy="9233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228" t="-3289" r="-1980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e 34"/>
          <p:cNvGrpSpPr/>
          <p:nvPr/>
        </p:nvGrpSpPr>
        <p:grpSpPr>
          <a:xfrm>
            <a:off x="2830918" y="6453336"/>
            <a:ext cx="3634328" cy="369332"/>
            <a:chOff x="2830918" y="6453336"/>
            <a:chExt cx="3634328" cy="369332"/>
          </a:xfrm>
        </p:grpSpPr>
        <p:sp>
          <p:nvSpPr>
            <p:cNvPr id="33" name="ZoneTexte 32"/>
            <p:cNvSpPr txBox="1"/>
            <p:nvPr/>
          </p:nvSpPr>
          <p:spPr>
            <a:xfrm>
              <a:off x="2830918" y="6453336"/>
              <a:ext cx="363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2"/>
                  </a:solidFill>
                </a:rPr>
                <a:t>CosmoStat</a:t>
              </a:r>
              <a:r>
                <a:rPr lang="fr-FR" dirty="0" smtClean="0">
                  <a:solidFill>
                    <a:schemeClr val="accent2"/>
                  </a:solidFill>
                </a:rPr>
                <a:t> </a:t>
              </a:r>
              <a:r>
                <a:rPr lang="fr-FR" dirty="0" smtClean="0"/>
                <a:t>                  </a:t>
              </a:r>
              <a:r>
                <a:rPr lang="fr-FR" dirty="0" smtClean="0">
                  <a:solidFill>
                    <a:schemeClr val="accent1"/>
                  </a:solidFill>
                </a:rPr>
                <a:t>NeuroSpin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Flèche droite 33"/>
            <p:cNvSpPr/>
            <p:nvPr/>
          </p:nvSpPr>
          <p:spPr>
            <a:xfrm>
              <a:off x="4283968" y="6493986"/>
              <a:ext cx="860442" cy="31939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Imag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25" y="3861048"/>
            <a:ext cx="2514951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e présentation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présentation</Template>
  <TotalTime>6173</TotalTime>
  <Words>5992</Words>
  <Application>Microsoft Office PowerPoint</Application>
  <PresentationFormat>Affichage à l'écran (4:3)</PresentationFormat>
  <Paragraphs>361</Paragraphs>
  <Slides>17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Modele présentation</vt:lpstr>
      <vt:lpstr>COSMIC: Compressed Sensing for Magnetic Resonance Imaging &amp; Cosmology</vt:lpstr>
      <vt:lpstr>MRI CONTEXT IN COSMIC</vt:lpstr>
      <vt:lpstr>RADIO-INTERFEROMETRY CONTEXT IN COSMIC</vt:lpstr>
      <vt:lpstr>COMMONALITIES BETWEEN MRI &amp; RADIO-INTERFEROMETRY</vt:lpstr>
      <vt:lpstr>COMMONALITIES BETWEEN MRI &amp; RADIO-INTERFEROMETRY</vt:lpstr>
      <vt:lpstr>COMMON ISSUE: NEED FOR SPARSE SAMPLING</vt:lpstr>
      <vt:lpstr>COSMIC: SCIENTIFIC OBJECTIVES</vt:lpstr>
      <vt:lpstr>COSMIC: MAJOR STAKES FOR CEA &amp; DRF</vt:lpstr>
      <vt:lpstr>COSMIC: ISSUES &amp; LOCKS UP (1/4)</vt:lpstr>
      <vt:lpstr>COSMIC: ISSUES &amp; LOCKS UP (2/4)</vt:lpstr>
      <vt:lpstr>COSMIC: ISSUES &amp; LOCKS UP (3/4)</vt:lpstr>
      <vt:lpstr>COSMIC: ISSUES &amp; LOCKS UP (4/4)</vt:lpstr>
      <vt:lpstr>COSMIC: AGENDA &amp; DELIVERABLES</vt:lpstr>
      <vt:lpstr>COSMIC CONSORTIUM: NEUROSPIN TEAM</vt:lpstr>
      <vt:lpstr>COSMIC CONSORTIUM: COSMOSTAT TEAM</vt:lpstr>
      <vt:lpstr>COSMIC CONSORTIUM: JOINING OUR EFFORTS</vt:lpstr>
      <vt:lpstr>Conclusion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sp156244</dc:creator>
  <cp:lastModifiedBy>CIUCIU Philippe</cp:lastModifiedBy>
  <cp:revision>519</cp:revision>
  <dcterms:created xsi:type="dcterms:W3CDTF">2012-05-31T09:33:28Z</dcterms:created>
  <dcterms:modified xsi:type="dcterms:W3CDTF">2016-10-18T07:09:33Z</dcterms:modified>
</cp:coreProperties>
</file>